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632" r:id="rId2"/>
    <p:sldId id="684" r:id="rId3"/>
    <p:sldId id="685" r:id="rId4"/>
    <p:sldId id="688" r:id="rId5"/>
    <p:sldId id="676" r:id="rId6"/>
    <p:sldId id="689" r:id="rId7"/>
    <p:sldId id="590" r:id="rId8"/>
    <p:sldId id="679" r:id="rId9"/>
    <p:sldId id="677" r:id="rId10"/>
    <p:sldId id="683" r:id="rId11"/>
    <p:sldId id="678" r:id="rId12"/>
    <p:sldId id="659" r:id="rId13"/>
    <p:sldId id="660" r:id="rId14"/>
    <p:sldId id="661" r:id="rId15"/>
    <p:sldId id="662" r:id="rId16"/>
    <p:sldId id="663" r:id="rId17"/>
    <p:sldId id="664" r:id="rId18"/>
    <p:sldId id="665" r:id="rId19"/>
    <p:sldId id="666" r:id="rId20"/>
    <p:sldId id="667" r:id="rId21"/>
    <p:sldId id="668" r:id="rId22"/>
    <p:sldId id="669" r:id="rId23"/>
    <p:sldId id="509" r:id="rId24"/>
    <p:sldId id="630" r:id="rId25"/>
    <p:sldId id="597" r:id="rId26"/>
    <p:sldId id="598" r:id="rId27"/>
    <p:sldId id="599" r:id="rId28"/>
    <p:sldId id="627" r:id="rId29"/>
    <p:sldId id="607" r:id="rId30"/>
    <p:sldId id="686" r:id="rId31"/>
    <p:sldId id="687" r:id="rId32"/>
    <p:sldId id="65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C000"/>
    <a:srgbClr val="00B0F0"/>
    <a:srgbClr val="41719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2639" autoAdjust="0"/>
  </p:normalViewPr>
  <p:slideViewPr>
    <p:cSldViewPr snapToGrid="0">
      <p:cViewPr varScale="1">
        <p:scale>
          <a:sx n="69" d="100"/>
          <a:sy n="69" d="100"/>
        </p:scale>
        <p:origin x="47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2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2EDD7-9E87-45B2-ACEA-46D18423EE7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2CD2E2-73BB-4F01-811B-32AE051EF18A}">
      <dgm:prSet phldrT="[Text]"/>
      <dgm:spPr/>
      <dgm:t>
        <a:bodyPr/>
        <a:lstStyle/>
        <a:p>
          <a:r>
            <a:rPr lang="en-ID" dirty="0" err="1" smtClean="0"/>
            <a:t>Bidang</a:t>
          </a:r>
          <a:r>
            <a:rPr lang="en-ID" dirty="0" smtClean="0"/>
            <a:t> </a:t>
          </a:r>
          <a:r>
            <a:rPr lang="en-ID" dirty="0" err="1" smtClean="0"/>
            <a:t>Fokus</a:t>
          </a:r>
          <a:endParaRPr lang="en-US" dirty="0"/>
        </a:p>
      </dgm:t>
    </dgm:pt>
    <dgm:pt modelId="{D0012DAA-A7A8-48D9-BE49-6F9BC03F735C}" type="parTrans" cxnId="{ED3C19C1-0745-4AD7-82F0-07655A4C128E}">
      <dgm:prSet/>
      <dgm:spPr/>
      <dgm:t>
        <a:bodyPr/>
        <a:lstStyle/>
        <a:p>
          <a:endParaRPr lang="en-US"/>
        </a:p>
      </dgm:t>
    </dgm:pt>
    <dgm:pt modelId="{C02820D2-8DCC-444A-BD98-929EF574B106}" type="sibTrans" cxnId="{ED3C19C1-0745-4AD7-82F0-07655A4C128E}">
      <dgm:prSet/>
      <dgm:spPr/>
      <dgm:t>
        <a:bodyPr/>
        <a:lstStyle/>
        <a:p>
          <a:endParaRPr lang="en-US"/>
        </a:p>
      </dgm:t>
    </dgm:pt>
    <dgm:pt modelId="{A80CD1B7-0F24-4A34-9178-472D3E074C72}">
      <dgm:prSet phldrT="[Text]"/>
      <dgm:spPr/>
      <dgm:t>
        <a:bodyPr/>
        <a:lstStyle/>
        <a:p>
          <a:r>
            <a:rPr lang="en-ID" dirty="0" err="1" smtClean="0"/>
            <a:t>Tema</a:t>
          </a:r>
          <a:endParaRPr lang="en-US" dirty="0"/>
        </a:p>
      </dgm:t>
    </dgm:pt>
    <dgm:pt modelId="{1D89F4F2-D2EB-42FD-8EFD-E40BFDE0DABD}" type="parTrans" cxnId="{41BE8AA2-27CE-4827-9A51-6A987C53A41F}">
      <dgm:prSet/>
      <dgm:spPr/>
      <dgm:t>
        <a:bodyPr/>
        <a:lstStyle/>
        <a:p>
          <a:endParaRPr lang="en-US"/>
        </a:p>
      </dgm:t>
    </dgm:pt>
    <dgm:pt modelId="{675369D0-6927-4F6C-801B-9837137C6ED4}" type="sibTrans" cxnId="{41BE8AA2-27CE-4827-9A51-6A987C53A41F}">
      <dgm:prSet/>
      <dgm:spPr/>
      <dgm:t>
        <a:bodyPr/>
        <a:lstStyle/>
        <a:p>
          <a:endParaRPr lang="en-US"/>
        </a:p>
      </dgm:t>
    </dgm:pt>
    <dgm:pt modelId="{C28075DE-E898-45B7-B788-DD408EE5A73A}">
      <dgm:prSet phldrT="[Text]"/>
      <dgm:spPr/>
      <dgm:t>
        <a:bodyPr/>
        <a:lstStyle/>
        <a:p>
          <a:r>
            <a:rPr lang="en-ID" dirty="0" err="1" smtClean="0">
              <a:solidFill>
                <a:srgbClr val="FF0000"/>
              </a:solidFill>
            </a:rPr>
            <a:t>Topik</a:t>
          </a:r>
          <a:r>
            <a:rPr lang="en-ID" dirty="0" smtClean="0"/>
            <a:t> </a:t>
          </a:r>
          <a:endParaRPr lang="en-US" dirty="0"/>
        </a:p>
      </dgm:t>
    </dgm:pt>
    <dgm:pt modelId="{AA4B2420-D2F0-47B4-AAA2-938F96C89DA4}" type="parTrans" cxnId="{1E5ADBD8-2B20-4CD3-BFAB-089862DCD89A}">
      <dgm:prSet/>
      <dgm:spPr/>
      <dgm:t>
        <a:bodyPr/>
        <a:lstStyle/>
        <a:p>
          <a:endParaRPr lang="en-US"/>
        </a:p>
      </dgm:t>
    </dgm:pt>
    <dgm:pt modelId="{3178FACA-39AD-4306-9D40-24D7C5E734BB}" type="sibTrans" cxnId="{1E5ADBD8-2B20-4CD3-BFAB-089862DCD89A}">
      <dgm:prSet/>
      <dgm:spPr/>
      <dgm:t>
        <a:bodyPr/>
        <a:lstStyle/>
        <a:p>
          <a:endParaRPr lang="en-US"/>
        </a:p>
      </dgm:t>
    </dgm:pt>
    <dgm:pt modelId="{95A92629-F628-496E-A667-43A9236492E0}">
      <dgm:prSet phldrT="[Text]"/>
      <dgm:spPr/>
      <dgm:t>
        <a:bodyPr/>
        <a:lstStyle/>
        <a:p>
          <a:r>
            <a:rPr lang="en-ID" dirty="0" err="1" smtClean="0">
              <a:solidFill>
                <a:srgbClr val="FF0000"/>
              </a:solidFill>
            </a:rPr>
            <a:t>Judul</a:t>
          </a:r>
          <a:endParaRPr lang="en-US" dirty="0">
            <a:solidFill>
              <a:srgbClr val="FF0000"/>
            </a:solidFill>
          </a:endParaRPr>
        </a:p>
      </dgm:t>
    </dgm:pt>
    <dgm:pt modelId="{51CAF68E-6CC7-48B7-A430-86800B792A81}" type="parTrans" cxnId="{0DFFFDB5-F226-481D-92FC-F01C2728146E}">
      <dgm:prSet/>
      <dgm:spPr/>
      <dgm:t>
        <a:bodyPr/>
        <a:lstStyle/>
        <a:p>
          <a:endParaRPr lang="en-US"/>
        </a:p>
      </dgm:t>
    </dgm:pt>
    <dgm:pt modelId="{A4CAB8FF-8BCE-47EA-8844-96B9DDFC769E}" type="sibTrans" cxnId="{0DFFFDB5-F226-481D-92FC-F01C2728146E}">
      <dgm:prSet/>
      <dgm:spPr/>
      <dgm:t>
        <a:bodyPr/>
        <a:lstStyle/>
        <a:p>
          <a:endParaRPr lang="en-US"/>
        </a:p>
      </dgm:t>
    </dgm:pt>
    <dgm:pt modelId="{00B4D917-6290-4BB2-B623-580B00923701}" type="pres">
      <dgm:prSet presAssocID="{3D02EDD7-9E87-45B2-ACEA-46D18423EE7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27F258-85A4-411D-8D69-E5E080FCA2D0}" type="pres">
      <dgm:prSet presAssocID="{3D02EDD7-9E87-45B2-ACEA-46D18423EE74}" presName="dummyMaxCanvas" presStyleCnt="0">
        <dgm:presLayoutVars/>
      </dgm:prSet>
      <dgm:spPr/>
    </dgm:pt>
    <dgm:pt modelId="{CDB739DF-C36C-410B-999C-00DE951CDBC2}" type="pres">
      <dgm:prSet presAssocID="{3D02EDD7-9E87-45B2-ACEA-46D18423EE7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00072-13D0-4235-93C3-CBEABD713C2F}" type="pres">
      <dgm:prSet presAssocID="{3D02EDD7-9E87-45B2-ACEA-46D18423EE7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0ED0D-F472-4A4C-A958-0399AD29D0B2}" type="pres">
      <dgm:prSet presAssocID="{3D02EDD7-9E87-45B2-ACEA-46D18423EE7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CF1CD-B877-4888-BE4D-EE70685F01D6}" type="pres">
      <dgm:prSet presAssocID="{3D02EDD7-9E87-45B2-ACEA-46D18423EE7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CE52E-A382-480B-80E9-3EBD6959608D}" type="pres">
      <dgm:prSet presAssocID="{3D02EDD7-9E87-45B2-ACEA-46D18423EE7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461E7-2BC5-40EE-8A9B-AFA7F2B19B3C}" type="pres">
      <dgm:prSet presAssocID="{3D02EDD7-9E87-45B2-ACEA-46D18423EE7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F422D-FCE2-4584-AD41-1214993C1F9D}" type="pres">
      <dgm:prSet presAssocID="{3D02EDD7-9E87-45B2-ACEA-46D18423EE7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5563A-EB19-4CAD-A4BA-B1AD07FB16F0}" type="pres">
      <dgm:prSet presAssocID="{3D02EDD7-9E87-45B2-ACEA-46D18423EE7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ECFED-3989-4424-80FF-503DCCD3BAE7}" type="pres">
      <dgm:prSet presAssocID="{3D02EDD7-9E87-45B2-ACEA-46D18423EE7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635F1-90DA-4CED-BAFF-FAD4F188DBA0}" type="pres">
      <dgm:prSet presAssocID="{3D02EDD7-9E87-45B2-ACEA-46D18423EE7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5FA3C-683F-48ED-A06B-DCD521C50263}" type="pres">
      <dgm:prSet presAssocID="{3D02EDD7-9E87-45B2-ACEA-46D18423EE7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EA9CDB-3CE7-4581-BF8E-0935F3A1ECE4}" type="presOf" srcId="{675369D0-6927-4F6C-801B-9837137C6ED4}" destId="{E9A461E7-2BC5-40EE-8A9B-AFA7F2B19B3C}" srcOrd="0" destOrd="0" presId="urn:microsoft.com/office/officeart/2005/8/layout/vProcess5"/>
    <dgm:cxn modelId="{6D15E70D-1C04-4CE2-B132-1F49551AC463}" type="presOf" srcId="{95A92629-F628-496E-A667-43A9236492E0}" destId="{9BECF1CD-B877-4888-BE4D-EE70685F01D6}" srcOrd="0" destOrd="0" presId="urn:microsoft.com/office/officeart/2005/8/layout/vProcess5"/>
    <dgm:cxn modelId="{0BB186B1-F24F-4D87-B6CB-D342724BE878}" type="presOf" srcId="{3178FACA-39AD-4306-9D40-24D7C5E734BB}" destId="{8DDF422D-FCE2-4584-AD41-1214993C1F9D}" srcOrd="0" destOrd="0" presId="urn:microsoft.com/office/officeart/2005/8/layout/vProcess5"/>
    <dgm:cxn modelId="{BD88B084-1D5D-493F-9DE6-483F680785A3}" type="presOf" srcId="{C28075DE-E898-45B7-B788-DD408EE5A73A}" destId="{8610ED0D-F472-4A4C-A958-0399AD29D0B2}" srcOrd="0" destOrd="0" presId="urn:microsoft.com/office/officeart/2005/8/layout/vProcess5"/>
    <dgm:cxn modelId="{6D1F0CE9-30A0-4BD5-94ED-AD53A4AB37FF}" type="presOf" srcId="{C02820D2-8DCC-444A-BD98-929EF574B106}" destId="{255CE52E-A382-480B-80E9-3EBD6959608D}" srcOrd="0" destOrd="0" presId="urn:microsoft.com/office/officeart/2005/8/layout/vProcess5"/>
    <dgm:cxn modelId="{01BE425E-FE97-4670-8708-FEF7236B5DFA}" type="presOf" srcId="{A80CD1B7-0F24-4A34-9178-472D3E074C72}" destId="{13D00072-13D0-4235-93C3-CBEABD713C2F}" srcOrd="0" destOrd="0" presId="urn:microsoft.com/office/officeart/2005/8/layout/vProcess5"/>
    <dgm:cxn modelId="{752DDE6D-56CE-4D46-8469-0F699FC65512}" type="presOf" srcId="{C28075DE-E898-45B7-B788-DD408EE5A73A}" destId="{E80635F1-90DA-4CED-BAFF-FAD4F188DBA0}" srcOrd="1" destOrd="0" presId="urn:microsoft.com/office/officeart/2005/8/layout/vProcess5"/>
    <dgm:cxn modelId="{1E5ADBD8-2B20-4CD3-BFAB-089862DCD89A}" srcId="{3D02EDD7-9E87-45B2-ACEA-46D18423EE74}" destId="{C28075DE-E898-45B7-B788-DD408EE5A73A}" srcOrd="2" destOrd="0" parTransId="{AA4B2420-D2F0-47B4-AAA2-938F96C89DA4}" sibTransId="{3178FACA-39AD-4306-9D40-24D7C5E734BB}"/>
    <dgm:cxn modelId="{0DFFFDB5-F226-481D-92FC-F01C2728146E}" srcId="{3D02EDD7-9E87-45B2-ACEA-46D18423EE74}" destId="{95A92629-F628-496E-A667-43A9236492E0}" srcOrd="3" destOrd="0" parTransId="{51CAF68E-6CC7-48B7-A430-86800B792A81}" sibTransId="{A4CAB8FF-8BCE-47EA-8844-96B9DDFC769E}"/>
    <dgm:cxn modelId="{ED3C19C1-0745-4AD7-82F0-07655A4C128E}" srcId="{3D02EDD7-9E87-45B2-ACEA-46D18423EE74}" destId="{A02CD2E2-73BB-4F01-811B-32AE051EF18A}" srcOrd="0" destOrd="0" parTransId="{D0012DAA-A7A8-48D9-BE49-6F9BC03F735C}" sibTransId="{C02820D2-8DCC-444A-BD98-929EF574B106}"/>
    <dgm:cxn modelId="{DFC6B25E-A65C-414F-AB29-3EB6E4821C88}" type="presOf" srcId="{3D02EDD7-9E87-45B2-ACEA-46D18423EE74}" destId="{00B4D917-6290-4BB2-B623-580B00923701}" srcOrd="0" destOrd="0" presId="urn:microsoft.com/office/officeart/2005/8/layout/vProcess5"/>
    <dgm:cxn modelId="{039F87FD-6274-401F-B1DF-24DC04AB6DA9}" type="presOf" srcId="{A02CD2E2-73BB-4F01-811B-32AE051EF18A}" destId="{0155563A-EB19-4CAD-A4BA-B1AD07FB16F0}" srcOrd="1" destOrd="0" presId="urn:microsoft.com/office/officeart/2005/8/layout/vProcess5"/>
    <dgm:cxn modelId="{037330D4-3DFD-4ADA-BD93-F943BF60CE77}" type="presOf" srcId="{A02CD2E2-73BB-4F01-811B-32AE051EF18A}" destId="{CDB739DF-C36C-410B-999C-00DE951CDBC2}" srcOrd="0" destOrd="0" presId="urn:microsoft.com/office/officeart/2005/8/layout/vProcess5"/>
    <dgm:cxn modelId="{EFD894B3-CFDC-46C2-947C-929413EE453F}" type="presOf" srcId="{A80CD1B7-0F24-4A34-9178-472D3E074C72}" destId="{1AEECFED-3989-4424-80FF-503DCCD3BAE7}" srcOrd="1" destOrd="0" presId="urn:microsoft.com/office/officeart/2005/8/layout/vProcess5"/>
    <dgm:cxn modelId="{CFBCA240-8777-4263-8131-4E7246A3E6F0}" type="presOf" srcId="{95A92629-F628-496E-A667-43A9236492E0}" destId="{6435FA3C-683F-48ED-A06B-DCD521C50263}" srcOrd="1" destOrd="0" presId="urn:microsoft.com/office/officeart/2005/8/layout/vProcess5"/>
    <dgm:cxn modelId="{41BE8AA2-27CE-4827-9A51-6A987C53A41F}" srcId="{3D02EDD7-9E87-45B2-ACEA-46D18423EE74}" destId="{A80CD1B7-0F24-4A34-9178-472D3E074C72}" srcOrd="1" destOrd="0" parTransId="{1D89F4F2-D2EB-42FD-8EFD-E40BFDE0DABD}" sibTransId="{675369D0-6927-4F6C-801B-9837137C6ED4}"/>
    <dgm:cxn modelId="{49A17906-D15B-4117-94C7-46EF81EEBB98}" type="presParOf" srcId="{00B4D917-6290-4BB2-B623-580B00923701}" destId="{3227F258-85A4-411D-8D69-E5E080FCA2D0}" srcOrd="0" destOrd="0" presId="urn:microsoft.com/office/officeart/2005/8/layout/vProcess5"/>
    <dgm:cxn modelId="{4CE7F02B-3611-466A-9B2E-F149EA1BC3F8}" type="presParOf" srcId="{00B4D917-6290-4BB2-B623-580B00923701}" destId="{CDB739DF-C36C-410B-999C-00DE951CDBC2}" srcOrd="1" destOrd="0" presId="urn:microsoft.com/office/officeart/2005/8/layout/vProcess5"/>
    <dgm:cxn modelId="{84E3A4A0-AE73-43EB-8B10-1B2EE9D31EF3}" type="presParOf" srcId="{00B4D917-6290-4BB2-B623-580B00923701}" destId="{13D00072-13D0-4235-93C3-CBEABD713C2F}" srcOrd="2" destOrd="0" presId="urn:microsoft.com/office/officeart/2005/8/layout/vProcess5"/>
    <dgm:cxn modelId="{8E78917E-3845-4180-82B2-113C2E370961}" type="presParOf" srcId="{00B4D917-6290-4BB2-B623-580B00923701}" destId="{8610ED0D-F472-4A4C-A958-0399AD29D0B2}" srcOrd="3" destOrd="0" presId="urn:microsoft.com/office/officeart/2005/8/layout/vProcess5"/>
    <dgm:cxn modelId="{D5B283BD-807B-4E21-BDEF-8C6A2E192399}" type="presParOf" srcId="{00B4D917-6290-4BB2-B623-580B00923701}" destId="{9BECF1CD-B877-4888-BE4D-EE70685F01D6}" srcOrd="4" destOrd="0" presId="urn:microsoft.com/office/officeart/2005/8/layout/vProcess5"/>
    <dgm:cxn modelId="{9DB444A5-B972-4F5D-A4EB-1948FFE9CF7F}" type="presParOf" srcId="{00B4D917-6290-4BB2-B623-580B00923701}" destId="{255CE52E-A382-480B-80E9-3EBD6959608D}" srcOrd="5" destOrd="0" presId="urn:microsoft.com/office/officeart/2005/8/layout/vProcess5"/>
    <dgm:cxn modelId="{303F9362-8447-49F0-93E0-9BCF241036BD}" type="presParOf" srcId="{00B4D917-6290-4BB2-B623-580B00923701}" destId="{E9A461E7-2BC5-40EE-8A9B-AFA7F2B19B3C}" srcOrd="6" destOrd="0" presId="urn:microsoft.com/office/officeart/2005/8/layout/vProcess5"/>
    <dgm:cxn modelId="{7096A892-3874-4762-8330-65A8CBB94CC3}" type="presParOf" srcId="{00B4D917-6290-4BB2-B623-580B00923701}" destId="{8DDF422D-FCE2-4584-AD41-1214993C1F9D}" srcOrd="7" destOrd="0" presId="urn:microsoft.com/office/officeart/2005/8/layout/vProcess5"/>
    <dgm:cxn modelId="{5855610E-3DB2-446E-8C72-F50F63C37A30}" type="presParOf" srcId="{00B4D917-6290-4BB2-B623-580B00923701}" destId="{0155563A-EB19-4CAD-A4BA-B1AD07FB16F0}" srcOrd="8" destOrd="0" presId="urn:microsoft.com/office/officeart/2005/8/layout/vProcess5"/>
    <dgm:cxn modelId="{9521FDE7-ABA1-46DB-AB50-9B14CD7D3270}" type="presParOf" srcId="{00B4D917-6290-4BB2-B623-580B00923701}" destId="{1AEECFED-3989-4424-80FF-503DCCD3BAE7}" srcOrd="9" destOrd="0" presId="urn:microsoft.com/office/officeart/2005/8/layout/vProcess5"/>
    <dgm:cxn modelId="{4D42A377-BB66-4D19-BAEB-81AA40FEE532}" type="presParOf" srcId="{00B4D917-6290-4BB2-B623-580B00923701}" destId="{E80635F1-90DA-4CED-BAFF-FAD4F188DBA0}" srcOrd="10" destOrd="0" presId="urn:microsoft.com/office/officeart/2005/8/layout/vProcess5"/>
    <dgm:cxn modelId="{4B19CF3A-CF71-4393-9B10-349938B86CC2}" type="presParOf" srcId="{00B4D917-6290-4BB2-B623-580B00923701}" destId="{6435FA3C-683F-48ED-A06B-DCD521C5026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64973-D137-4F78-A115-19C56B098D6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5B214-C2F3-4744-AC9C-B8BA4485B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4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B214-C2F3-4744-AC9C-B8BA4485B5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91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B214-C2F3-4744-AC9C-B8BA4485B5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3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94533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464C-800D-4AAC-BFF4-B3125ED979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464C-800D-4AAC-BFF4-B3125ED979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70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464C-800D-4AAC-BFF4-B3125ED979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8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B214-C2F3-4744-AC9C-B8BA4485B5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39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E450-7E85-4C43-8AC5-B44BA99727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B214-C2F3-4744-AC9C-B8BA4485B5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92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u="none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ECCA2-A456-416F-AD42-246CF3D833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8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0" y="0"/>
          <a:ext cx="1219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Image" r:id="rId3" imgW="13003175" imgH="1612698" progId="">
                  <p:embed/>
                </p:oleObj>
              </mc:Choice>
              <mc:Fallback>
                <p:oleObj name="Image" r:id="rId3" imgW="13003175" imgH="16126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4000" contrast="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BCC6A4-B110-B643-8054-A7A0C4194021}" type="datetime1">
              <a:rPr lang="en-ID" altLang="en-US" smtClean="0"/>
              <a:pPr/>
              <a:t>24/10/2018</a:t>
            </a:fld>
            <a:endParaRPr lang="id-ID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5F243-F98A-4D21-9C60-810626B0D9ED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88198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B8C7-E7CD-421B-9DEB-13FE17D416D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E50E-ACA4-4FA6-9E74-997D39501A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3" b="82425"/>
          <a:stretch>
            <a:fillRect/>
          </a:stretch>
        </p:blipFill>
        <p:spPr bwMode="auto">
          <a:xfrm>
            <a:off x="4576764" y="856059"/>
            <a:ext cx="2943225" cy="96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8771335" y="857250"/>
            <a:ext cx="441722" cy="96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8329614" y="857250"/>
            <a:ext cx="441722" cy="96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7887891" y="857250"/>
            <a:ext cx="441722" cy="96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7446170" y="857250"/>
            <a:ext cx="441722" cy="96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4194572" y="857250"/>
            <a:ext cx="441722" cy="96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3752851" y="857250"/>
            <a:ext cx="441722" cy="96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3342085" y="856059"/>
            <a:ext cx="441722" cy="96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667001" y="857250"/>
            <a:ext cx="708422" cy="96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9064228" y="856059"/>
            <a:ext cx="460772" cy="96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3" name="CustomShape 2"/>
          <p:cNvSpPr/>
          <p:nvPr/>
        </p:nvSpPr>
        <p:spPr>
          <a:xfrm>
            <a:off x="7810502" y="6940154"/>
            <a:ext cx="1597819" cy="2714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Rectangle 13"/>
          <p:cNvSpPr/>
          <p:nvPr/>
        </p:nvSpPr>
        <p:spPr>
          <a:xfrm>
            <a:off x="2667000" y="5657850"/>
            <a:ext cx="6286500" cy="342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R-</a:t>
            </a:r>
            <a:r>
              <a:rPr lang="en-US" b="1" dirty="0" err="1"/>
              <a:t>Pepres</a:t>
            </a:r>
            <a:r>
              <a:rPr lang="en-US" b="1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en-US" b="1" dirty="0" err="1"/>
              <a:t>Induk</a:t>
            </a:r>
            <a:r>
              <a:rPr lang="en-US" b="1" dirty="0"/>
              <a:t> </a:t>
            </a:r>
            <a:r>
              <a:rPr lang="en-US" b="1" dirty="0" err="1"/>
              <a:t>Nasional</a:t>
            </a:r>
            <a:r>
              <a:rPr lang="en-US" b="1" dirty="0"/>
              <a:t> 2017 -2045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49047" y="5696466"/>
            <a:ext cx="9258299" cy="3429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200" b="1" dirty="0" err="1" smtClean="0">
                <a:solidFill>
                  <a:srgbClr val="FFFF00"/>
                </a:solidFill>
              </a:rPr>
              <a:t>Universitas</a:t>
            </a:r>
            <a:r>
              <a:rPr lang="en-ID" sz="1200" b="1" dirty="0" smtClean="0">
                <a:solidFill>
                  <a:srgbClr val="FFFF00"/>
                </a:solidFill>
              </a:rPr>
              <a:t> </a:t>
            </a:r>
            <a:r>
              <a:rPr lang="en-ID" sz="1200" b="1" dirty="0" err="1" smtClean="0">
                <a:solidFill>
                  <a:srgbClr val="FFFF00"/>
                </a:solidFill>
              </a:rPr>
              <a:t>Muhammadiyah</a:t>
            </a:r>
            <a:r>
              <a:rPr lang="en-ID" sz="1200" b="1" dirty="0" smtClean="0">
                <a:solidFill>
                  <a:srgbClr val="FFFF00"/>
                </a:solidFill>
              </a:rPr>
              <a:t> Surakarta,  25 </a:t>
            </a:r>
            <a:r>
              <a:rPr lang="en-ID" sz="1200" b="1" dirty="0" err="1" smtClean="0">
                <a:solidFill>
                  <a:srgbClr val="FFFF00"/>
                </a:solidFill>
              </a:rPr>
              <a:t>Oktober</a:t>
            </a:r>
            <a:r>
              <a:rPr lang="en-ID" sz="1200" b="1" dirty="0" smtClean="0">
                <a:solidFill>
                  <a:srgbClr val="FFFF00"/>
                </a:solidFill>
              </a:rPr>
              <a:t> 2018</a:t>
            </a:r>
            <a:endParaRPr lang="en-US" sz="1200" b="1" dirty="0">
              <a:solidFill>
                <a:srgbClr val="FFFF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38314" y="1833304"/>
            <a:ext cx="9151452" cy="4020936"/>
            <a:chOff x="-13288" y="936214"/>
            <a:chExt cx="9457505" cy="536124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792926" y="954015"/>
              <a:ext cx="0" cy="4938626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-11430" y="2610745"/>
              <a:ext cx="2525411" cy="828467"/>
              <a:chOff x="355893" y="4377327"/>
              <a:chExt cx="4166333" cy="136677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55893" y="5321701"/>
                <a:ext cx="4166333" cy="422402"/>
                <a:chOff x="355893" y="5321701"/>
                <a:chExt cx="4166333" cy="422402"/>
              </a:xfrm>
            </p:grpSpPr>
            <p:sp>
              <p:nvSpPr>
                <p:cNvPr id="20" name="Flowchart: Process 19"/>
                <p:cNvSpPr/>
                <p:nvPr/>
              </p:nvSpPr>
              <p:spPr>
                <a:xfrm>
                  <a:off x="355893" y="5321703"/>
                  <a:ext cx="3967153" cy="422400"/>
                </a:xfrm>
                <a:prstGeom prst="flowChartProcess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1" name="Right Triangle 20"/>
                <p:cNvSpPr/>
                <p:nvPr/>
              </p:nvSpPr>
              <p:spPr>
                <a:xfrm flipV="1">
                  <a:off x="4323047" y="5321701"/>
                  <a:ext cx="199179" cy="422402"/>
                </a:xfrm>
                <a:prstGeom prst="rtTriangl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355896" y="4377327"/>
                <a:ext cx="4166330" cy="94427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771659" y="2609496"/>
              <a:ext cx="614747" cy="828167"/>
              <a:chOff x="3547873" y="1640719"/>
              <a:chExt cx="1014188" cy="1366280"/>
            </a:xfrm>
          </p:grpSpPr>
          <p:sp>
            <p:nvSpPr>
              <p:cNvPr id="23" name="Flowchart: Process 22"/>
              <p:cNvSpPr/>
              <p:nvPr/>
            </p:nvSpPr>
            <p:spPr>
              <a:xfrm>
                <a:off x="3747052" y="1640719"/>
                <a:ext cx="815009" cy="944279"/>
              </a:xfrm>
              <a:prstGeom prst="flowChartProcess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Flowchart: Data 23"/>
              <p:cNvSpPr/>
              <p:nvPr/>
            </p:nvSpPr>
            <p:spPr>
              <a:xfrm>
                <a:off x="3547873" y="2584998"/>
                <a:ext cx="1014188" cy="422001"/>
              </a:xfrm>
              <a:prstGeom prst="flowChartInputOutput">
                <a:avLst/>
              </a:prstGeom>
              <a:solidFill>
                <a:srgbClr val="982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2023848" y="2737154"/>
              <a:ext cx="253959" cy="303970"/>
            </a:xfrm>
            <a:custGeom>
              <a:avLst/>
              <a:gdLst>
                <a:gd name="T0" fmla="*/ 234 w 300"/>
                <a:gd name="T1" fmla="*/ 263 h 360"/>
                <a:gd name="T2" fmla="*/ 243 w 300"/>
                <a:gd name="T3" fmla="*/ 243 h 360"/>
                <a:gd name="T4" fmla="*/ 254 w 300"/>
                <a:gd name="T5" fmla="*/ 252 h 360"/>
                <a:gd name="T6" fmla="*/ 180 w 300"/>
                <a:gd name="T7" fmla="*/ 239 h 360"/>
                <a:gd name="T8" fmla="*/ 171 w 300"/>
                <a:gd name="T9" fmla="*/ 302 h 360"/>
                <a:gd name="T10" fmla="*/ 189 w 300"/>
                <a:gd name="T11" fmla="*/ 302 h 360"/>
                <a:gd name="T12" fmla="*/ 180 w 300"/>
                <a:gd name="T13" fmla="*/ 239 h 360"/>
                <a:gd name="T14" fmla="*/ 300 w 300"/>
                <a:gd name="T15" fmla="*/ 314 h 360"/>
                <a:gd name="T16" fmla="*/ 49 w 300"/>
                <a:gd name="T17" fmla="*/ 360 h 360"/>
                <a:gd name="T18" fmla="*/ 0 w 300"/>
                <a:gd name="T19" fmla="*/ 208 h 360"/>
                <a:gd name="T20" fmla="*/ 251 w 300"/>
                <a:gd name="T21" fmla="*/ 161 h 360"/>
                <a:gd name="T22" fmla="*/ 63 w 300"/>
                <a:gd name="T23" fmla="*/ 325 h 360"/>
                <a:gd name="T24" fmla="*/ 88 w 300"/>
                <a:gd name="T25" fmla="*/ 213 h 360"/>
                <a:gd name="T26" fmla="*/ 21 w 300"/>
                <a:gd name="T27" fmla="*/ 197 h 360"/>
                <a:gd name="T28" fmla="*/ 42 w 300"/>
                <a:gd name="T29" fmla="*/ 213 h 360"/>
                <a:gd name="T30" fmla="*/ 63 w 300"/>
                <a:gd name="T31" fmla="*/ 325 h 360"/>
                <a:gd name="T32" fmla="*/ 117 w 300"/>
                <a:gd name="T33" fmla="*/ 230 h 360"/>
                <a:gd name="T34" fmla="*/ 117 w 300"/>
                <a:gd name="T35" fmla="*/ 304 h 360"/>
                <a:gd name="T36" fmla="*/ 104 w 300"/>
                <a:gd name="T37" fmla="*/ 290 h 360"/>
                <a:gd name="T38" fmla="*/ 83 w 300"/>
                <a:gd name="T39" fmla="*/ 230 h 360"/>
                <a:gd name="T40" fmla="*/ 84 w 300"/>
                <a:gd name="T41" fmla="*/ 308 h 360"/>
                <a:gd name="T42" fmla="*/ 121 w 300"/>
                <a:gd name="T43" fmla="*/ 313 h 360"/>
                <a:gd name="T44" fmla="*/ 138 w 300"/>
                <a:gd name="T45" fmla="*/ 325 h 360"/>
                <a:gd name="T46" fmla="*/ 204 w 300"/>
                <a:gd name="T47" fmla="*/ 298 h 360"/>
                <a:gd name="T48" fmla="*/ 171 w 300"/>
                <a:gd name="T49" fmla="*/ 234 h 360"/>
                <a:gd name="T50" fmla="*/ 150 w 300"/>
                <a:gd name="T51" fmla="*/ 197 h 360"/>
                <a:gd name="T52" fmla="*/ 167 w 300"/>
                <a:gd name="T53" fmla="*/ 324 h 360"/>
                <a:gd name="T54" fmla="*/ 204 w 300"/>
                <a:gd name="T55" fmla="*/ 298 h 360"/>
                <a:gd name="T56" fmla="*/ 254 w 300"/>
                <a:gd name="T57" fmla="*/ 292 h 360"/>
                <a:gd name="T58" fmla="*/ 254 w 300"/>
                <a:gd name="T59" fmla="*/ 303 h 360"/>
                <a:gd name="T60" fmla="*/ 242 w 300"/>
                <a:gd name="T61" fmla="*/ 311 h 360"/>
                <a:gd name="T62" fmla="*/ 234 w 300"/>
                <a:gd name="T63" fmla="*/ 302 h 360"/>
                <a:gd name="T64" fmla="*/ 234 w 300"/>
                <a:gd name="T65" fmla="*/ 280 h 360"/>
                <a:gd name="T66" fmla="*/ 270 w 300"/>
                <a:gd name="T67" fmla="*/ 266 h 360"/>
                <a:gd name="T68" fmla="*/ 228 w 300"/>
                <a:gd name="T69" fmla="*/ 229 h 360"/>
                <a:gd name="T70" fmla="*/ 217 w 300"/>
                <a:gd name="T71" fmla="*/ 262 h 360"/>
                <a:gd name="T72" fmla="*/ 270 w 300"/>
                <a:gd name="T73" fmla="*/ 292 h 360"/>
                <a:gd name="T74" fmla="*/ 194 w 300"/>
                <a:gd name="T75" fmla="*/ 137 h 360"/>
                <a:gd name="T76" fmla="*/ 211 w 300"/>
                <a:gd name="T77" fmla="*/ 137 h 360"/>
                <a:gd name="T78" fmla="*/ 216 w 300"/>
                <a:gd name="T79" fmla="*/ 138 h 360"/>
                <a:gd name="T80" fmla="*/ 240 w 300"/>
                <a:gd name="T81" fmla="*/ 39 h 360"/>
                <a:gd name="T82" fmla="*/ 221 w 300"/>
                <a:gd name="T83" fmla="*/ 116 h 360"/>
                <a:gd name="T84" fmla="*/ 206 w 300"/>
                <a:gd name="T85" fmla="*/ 116 h 360"/>
                <a:gd name="T86" fmla="*/ 187 w 300"/>
                <a:gd name="T87" fmla="*/ 39 h 360"/>
                <a:gd name="T88" fmla="*/ 187 w 300"/>
                <a:gd name="T89" fmla="*/ 123 h 360"/>
                <a:gd name="T90" fmla="*/ 119 w 300"/>
                <a:gd name="T91" fmla="*/ 75 h 360"/>
                <a:gd name="T92" fmla="*/ 130 w 300"/>
                <a:gd name="T93" fmla="*/ 40 h 360"/>
                <a:gd name="T94" fmla="*/ 159 w 300"/>
                <a:gd name="T95" fmla="*/ 38 h 360"/>
                <a:gd name="T96" fmla="*/ 173 w 300"/>
                <a:gd name="T97" fmla="*/ 57 h 360"/>
                <a:gd name="T98" fmla="*/ 174 w 300"/>
                <a:gd name="T99" fmla="*/ 98 h 360"/>
                <a:gd name="T100" fmla="*/ 168 w 300"/>
                <a:gd name="T101" fmla="*/ 130 h 360"/>
                <a:gd name="T102" fmla="*/ 147 w 300"/>
                <a:gd name="T103" fmla="*/ 141 h 360"/>
                <a:gd name="T104" fmla="*/ 125 w 300"/>
                <a:gd name="T105" fmla="*/ 132 h 360"/>
                <a:gd name="T106" fmla="*/ 119 w 300"/>
                <a:gd name="T107" fmla="*/ 101 h 360"/>
                <a:gd name="T108" fmla="*/ 137 w 300"/>
                <a:gd name="T109" fmla="*/ 114 h 360"/>
                <a:gd name="T110" fmla="*/ 156 w 300"/>
                <a:gd name="T111" fmla="*/ 114 h 360"/>
                <a:gd name="T112" fmla="*/ 146 w 300"/>
                <a:gd name="T113" fmla="*/ 52 h 360"/>
                <a:gd name="T114" fmla="*/ 137 w 300"/>
                <a:gd name="T115" fmla="*/ 114 h 360"/>
                <a:gd name="T116" fmla="*/ 95 w 300"/>
                <a:gd name="T117" fmla="*/ 141 h 360"/>
                <a:gd name="T118" fmla="*/ 121 w 300"/>
                <a:gd name="T119" fmla="*/ 0 h 360"/>
                <a:gd name="T120" fmla="*/ 83 w 300"/>
                <a:gd name="T121" fmla="*/ 48 h 360"/>
                <a:gd name="T122" fmla="*/ 45 w 300"/>
                <a:gd name="T123" fmla="*/ 0 h 360"/>
                <a:gd name="T124" fmla="*/ 73 w 300"/>
                <a:gd name="T125" fmla="*/ 14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0" h="360">
                  <a:moveTo>
                    <a:pt x="254" y="263"/>
                  </a:moveTo>
                  <a:cubicBezTo>
                    <a:pt x="234" y="263"/>
                    <a:pt x="234" y="263"/>
                    <a:pt x="234" y="263"/>
                  </a:cubicBezTo>
                  <a:cubicBezTo>
                    <a:pt x="234" y="252"/>
                    <a:pt x="234" y="252"/>
                    <a:pt x="234" y="252"/>
                  </a:cubicBezTo>
                  <a:cubicBezTo>
                    <a:pt x="234" y="247"/>
                    <a:pt x="238" y="243"/>
                    <a:pt x="243" y="243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250" y="243"/>
                    <a:pt x="254" y="247"/>
                    <a:pt x="254" y="252"/>
                  </a:cubicBezTo>
                  <a:lnTo>
                    <a:pt x="254" y="263"/>
                  </a:lnTo>
                  <a:close/>
                  <a:moveTo>
                    <a:pt x="180" y="239"/>
                  </a:moveTo>
                  <a:cubicBezTo>
                    <a:pt x="175" y="239"/>
                    <a:pt x="171" y="242"/>
                    <a:pt x="171" y="246"/>
                  </a:cubicBezTo>
                  <a:cubicBezTo>
                    <a:pt x="171" y="302"/>
                    <a:pt x="171" y="302"/>
                    <a:pt x="171" y="302"/>
                  </a:cubicBezTo>
                  <a:cubicBezTo>
                    <a:pt x="171" y="306"/>
                    <a:pt x="175" y="310"/>
                    <a:pt x="180" y="310"/>
                  </a:cubicBezTo>
                  <a:cubicBezTo>
                    <a:pt x="185" y="310"/>
                    <a:pt x="189" y="306"/>
                    <a:pt x="189" y="302"/>
                  </a:cubicBezTo>
                  <a:cubicBezTo>
                    <a:pt x="189" y="246"/>
                    <a:pt x="189" y="246"/>
                    <a:pt x="189" y="246"/>
                  </a:cubicBezTo>
                  <a:cubicBezTo>
                    <a:pt x="189" y="242"/>
                    <a:pt x="185" y="239"/>
                    <a:pt x="180" y="239"/>
                  </a:cubicBezTo>
                  <a:close/>
                  <a:moveTo>
                    <a:pt x="300" y="208"/>
                  </a:moveTo>
                  <a:cubicBezTo>
                    <a:pt x="300" y="314"/>
                    <a:pt x="300" y="314"/>
                    <a:pt x="300" y="314"/>
                  </a:cubicBezTo>
                  <a:cubicBezTo>
                    <a:pt x="300" y="339"/>
                    <a:pt x="278" y="360"/>
                    <a:pt x="251" y="360"/>
                  </a:cubicBezTo>
                  <a:cubicBezTo>
                    <a:pt x="49" y="360"/>
                    <a:pt x="49" y="360"/>
                    <a:pt x="49" y="360"/>
                  </a:cubicBezTo>
                  <a:cubicBezTo>
                    <a:pt x="22" y="360"/>
                    <a:pt x="0" y="339"/>
                    <a:pt x="0" y="314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182"/>
                    <a:pt x="22" y="161"/>
                    <a:pt x="49" y="161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78" y="161"/>
                    <a:pt x="300" y="182"/>
                    <a:pt x="300" y="208"/>
                  </a:cubicBezTo>
                  <a:close/>
                  <a:moveTo>
                    <a:pt x="63" y="325"/>
                  </a:moveTo>
                  <a:cubicBezTo>
                    <a:pt x="63" y="213"/>
                    <a:pt x="63" y="213"/>
                    <a:pt x="63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21" y="197"/>
                    <a:pt x="21" y="197"/>
                    <a:pt x="21" y="197"/>
                  </a:cubicBezTo>
                  <a:cubicBezTo>
                    <a:pt x="21" y="213"/>
                    <a:pt x="21" y="213"/>
                    <a:pt x="21" y="213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42" y="325"/>
                    <a:pt x="42" y="325"/>
                    <a:pt x="42" y="325"/>
                  </a:cubicBezTo>
                  <a:lnTo>
                    <a:pt x="63" y="325"/>
                  </a:lnTo>
                  <a:close/>
                  <a:moveTo>
                    <a:pt x="138" y="230"/>
                  </a:moveTo>
                  <a:cubicBezTo>
                    <a:pt x="117" y="230"/>
                    <a:pt x="117" y="230"/>
                    <a:pt x="117" y="230"/>
                  </a:cubicBezTo>
                  <a:cubicBezTo>
                    <a:pt x="117" y="290"/>
                    <a:pt x="117" y="290"/>
                    <a:pt x="117" y="290"/>
                  </a:cubicBezTo>
                  <a:cubicBezTo>
                    <a:pt x="117" y="298"/>
                    <a:pt x="117" y="303"/>
                    <a:pt x="117" y="304"/>
                  </a:cubicBezTo>
                  <a:cubicBezTo>
                    <a:pt x="115" y="309"/>
                    <a:pt x="107" y="314"/>
                    <a:pt x="104" y="305"/>
                  </a:cubicBezTo>
                  <a:cubicBezTo>
                    <a:pt x="104" y="303"/>
                    <a:pt x="104" y="298"/>
                    <a:pt x="104" y="290"/>
                  </a:cubicBezTo>
                  <a:cubicBezTo>
                    <a:pt x="104" y="230"/>
                    <a:pt x="104" y="230"/>
                    <a:pt x="104" y="230"/>
                  </a:cubicBezTo>
                  <a:cubicBezTo>
                    <a:pt x="83" y="230"/>
                    <a:pt x="83" y="230"/>
                    <a:pt x="83" y="230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98"/>
                    <a:pt x="83" y="305"/>
                    <a:pt x="84" y="308"/>
                  </a:cubicBezTo>
                  <a:cubicBezTo>
                    <a:pt x="84" y="314"/>
                    <a:pt x="84" y="320"/>
                    <a:pt x="89" y="324"/>
                  </a:cubicBezTo>
                  <a:cubicBezTo>
                    <a:pt x="98" y="330"/>
                    <a:pt x="116" y="323"/>
                    <a:pt x="121" y="313"/>
                  </a:cubicBezTo>
                  <a:cubicBezTo>
                    <a:pt x="121" y="325"/>
                    <a:pt x="121" y="325"/>
                    <a:pt x="121" y="325"/>
                  </a:cubicBezTo>
                  <a:cubicBezTo>
                    <a:pt x="138" y="325"/>
                    <a:pt x="138" y="325"/>
                    <a:pt x="138" y="325"/>
                  </a:cubicBezTo>
                  <a:lnTo>
                    <a:pt x="138" y="230"/>
                  </a:lnTo>
                  <a:close/>
                  <a:moveTo>
                    <a:pt x="204" y="298"/>
                  </a:moveTo>
                  <a:cubicBezTo>
                    <a:pt x="204" y="249"/>
                    <a:pt x="204" y="249"/>
                    <a:pt x="204" y="249"/>
                  </a:cubicBezTo>
                  <a:cubicBezTo>
                    <a:pt x="204" y="230"/>
                    <a:pt x="190" y="218"/>
                    <a:pt x="171" y="234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50" y="197"/>
                    <a:pt x="150" y="197"/>
                    <a:pt x="150" y="197"/>
                  </a:cubicBezTo>
                  <a:cubicBezTo>
                    <a:pt x="150" y="324"/>
                    <a:pt x="150" y="324"/>
                    <a:pt x="150" y="324"/>
                  </a:cubicBezTo>
                  <a:cubicBezTo>
                    <a:pt x="167" y="324"/>
                    <a:pt x="167" y="324"/>
                    <a:pt x="167" y="324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91" y="336"/>
                    <a:pt x="204" y="323"/>
                    <a:pt x="204" y="298"/>
                  </a:cubicBezTo>
                  <a:close/>
                  <a:moveTo>
                    <a:pt x="270" y="292"/>
                  </a:moveTo>
                  <a:cubicBezTo>
                    <a:pt x="254" y="292"/>
                    <a:pt x="254" y="292"/>
                    <a:pt x="254" y="292"/>
                  </a:cubicBezTo>
                  <a:cubicBezTo>
                    <a:pt x="254" y="293"/>
                    <a:pt x="254" y="293"/>
                    <a:pt x="254" y="294"/>
                  </a:cubicBezTo>
                  <a:cubicBezTo>
                    <a:pt x="254" y="303"/>
                    <a:pt x="254" y="303"/>
                    <a:pt x="254" y="303"/>
                  </a:cubicBezTo>
                  <a:cubicBezTo>
                    <a:pt x="254" y="307"/>
                    <a:pt x="250" y="311"/>
                    <a:pt x="245" y="311"/>
                  </a:cubicBezTo>
                  <a:cubicBezTo>
                    <a:pt x="242" y="311"/>
                    <a:pt x="242" y="311"/>
                    <a:pt x="242" y="311"/>
                  </a:cubicBezTo>
                  <a:cubicBezTo>
                    <a:pt x="238" y="311"/>
                    <a:pt x="234" y="307"/>
                    <a:pt x="234" y="303"/>
                  </a:cubicBezTo>
                  <a:cubicBezTo>
                    <a:pt x="234" y="302"/>
                    <a:pt x="234" y="302"/>
                    <a:pt x="234" y="30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70" y="280"/>
                    <a:pt x="270" y="280"/>
                    <a:pt x="270" y="280"/>
                  </a:cubicBezTo>
                  <a:cubicBezTo>
                    <a:pt x="270" y="266"/>
                    <a:pt x="270" y="266"/>
                    <a:pt x="270" y="266"/>
                  </a:cubicBezTo>
                  <a:cubicBezTo>
                    <a:pt x="270" y="256"/>
                    <a:pt x="269" y="247"/>
                    <a:pt x="268" y="241"/>
                  </a:cubicBezTo>
                  <a:cubicBezTo>
                    <a:pt x="266" y="223"/>
                    <a:pt x="241" y="220"/>
                    <a:pt x="228" y="229"/>
                  </a:cubicBezTo>
                  <a:cubicBezTo>
                    <a:pt x="224" y="232"/>
                    <a:pt x="221" y="236"/>
                    <a:pt x="220" y="241"/>
                  </a:cubicBezTo>
                  <a:cubicBezTo>
                    <a:pt x="218" y="246"/>
                    <a:pt x="217" y="253"/>
                    <a:pt x="217" y="262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17" y="341"/>
                    <a:pt x="277" y="334"/>
                    <a:pt x="270" y="292"/>
                  </a:cubicBezTo>
                  <a:close/>
                  <a:moveTo>
                    <a:pt x="189" y="131"/>
                  </a:moveTo>
                  <a:cubicBezTo>
                    <a:pt x="190" y="134"/>
                    <a:pt x="192" y="136"/>
                    <a:pt x="194" y="137"/>
                  </a:cubicBezTo>
                  <a:cubicBezTo>
                    <a:pt x="197" y="139"/>
                    <a:pt x="199" y="140"/>
                    <a:pt x="203" y="140"/>
                  </a:cubicBezTo>
                  <a:cubicBezTo>
                    <a:pt x="206" y="140"/>
                    <a:pt x="209" y="139"/>
                    <a:pt x="211" y="137"/>
                  </a:cubicBezTo>
                  <a:cubicBezTo>
                    <a:pt x="213" y="135"/>
                    <a:pt x="215" y="133"/>
                    <a:pt x="217" y="130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39"/>
                    <a:pt x="240" y="39"/>
                    <a:pt x="240" y="39"/>
                  </a:cubicBezTo>
                  <a:cubicBezTo>
                    <a:pt x="221" y="39"/>
                    <a:pt x="221" y="39"/>
                    <a:pt x="221" y="39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20"/>
                    <a:pt x="218" y="124"/>
                    <a:pt x="214" y="124"/>
                  </a:cubicBezTo>
                  <a:cubicBezTo>
                    <a:pt x="209" y="124"/>
                    <a:pt x="206" y="120"/>
                    <a:pt x="206" y="1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14"/>
                    <a:pt x="187" y="120"/>
                    <a:pt x="187" y="123"/>
                  </a:cubicBezTo>
                  <a:cubicBezTo>
                    <a:pt x="188" y="126"/>
                    <a:pt x="188" y="128"/>
                    <a:pt x="189" y="131"/>
                  </a:cubicBezTo>
                  <a:close/>
                  <a:moveTo>
                    <a:pt x="119" y="75"/>
                  </a:moveTo>
                  <a:cubicBezTo>
                    <a:pt x="119" y="66"/>
                    <a:pt x="120" y="58"/>
                    <a:pt x="121" y="53"/>
                  </a:cubicBezTo>
                  <a:cubicBezTo>
                    <a:pt x="123" y="48"/>
                    <a:pt x="126" y="43"/>
                    <a:pt x="130" y="40"/>
                  </a:cubicBezTo>
                  <a:cubicBezTo>
                    <a:pt x="134" y="37"/>
                    <a:pt x="139" y="35"/>
                    <a:pt x="146" y="35"/>
                  </a:cubicBezTo>
                  <a:cubicBezTo>
                    <a:pt x="151" y="35"/>
                    <a:pt x="156" y="36"/>
                    <a:pt x="159" y="38"/>
                  </a:cubicBezTo>
                  <a:cubicBezTo>
                    <a:pt x="163" y="40"/>
                    <a:pt x="166" y="43"/>
                    <a:pt x="168" y="46"/>
                  </a:cubicBezTo>
                  <a:cubicBezTo>
                    <a:pt x="170" y="50"/>
                    <a:pt x="172" y="53"/>
                    <a:pt x="173" y="57"/>
                  </a:cubicBezTo>
                  <a:cubicBezTo>
                    <a:pt x="173" y="60"/>
                    <a:pt x="174" y="66"/>
                    <a:pt x="174" y="73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107"/>
                    <a:pt x="173" y="114"/>
                    <a:pt x="173" y="118"/>
                  </a:cubicBezTo>
                  <a:cubicBezTo>
                    <a:pt x="172" y="122"/>
                    <a:pt x="170" y="126"/>
                    <a:pt x="168" y="130"/>
                  </a:cubicBezTo>
                  <a:cubicBezTo>
                    <a:pt x="166" y="134"/>
                    <a:pt x="163" y="137"/>
                    <a:pt x="159" y="138"/>
                  </a:cubicBezTo>
                  <a:cubicBezTo>
                    <a:pt x="155" y="140"/>
                    <a:pt x="151" y="141"/>
                    <a:pt x="147" y="141"/>
                  </a:cubicBezTo>
                  <a:cubicBezTo>
                    <a:pt x="141" y="141"/>
                    <a:pt x="137" y="140"/>
                    <a:pt x="133" y="139"/>
                  </a:cubicBezTo>
                  <a:cubicBezTo>
                    <a:pt x="129" y="137"/>
                    <a:pt x="127" y="135"/>
                    <a:pt x="125" y="132"/>
                  </a:cubicBezTo>
                  <a:cubicBezTo>
                    <a:pt x="122" y="129"/>
                    <a:pt x="121" y="125"/>
                    <a:pt x="120" y="121"/>
                  </a:cubicBezTo>
                  <a:cubicBezTo>
                    <a:pt x="119" y="116"/>
                    <a:pt x="119" y="110"/>
                    <a:pt x="119" y="101"/>
                  </a:cubicBezTo>
                  <a:lnTo>
                    <a:pt x="119" y="75"/>
                  </a:lnTo>
                  <a:close/>
                  <a:moveTo>
                    <a:pt x="137" y="114"/>
                  </a:moveTo>
                  <a:cubicBezTo>
                    <a:pt x="137" y="120"/>
                    <a:pt x="141" y="125"/>
                    <a:pt x="146" y="125"/>
                  </a:cubicBezTo>
                  <a:cubicBezTo>
                    <a:pt x="151" y="125"/>
                    <a:pt x="156" y="120"/>
                    <a:pt x="156" y="114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6" y="56"/>
                    <a:pt x="151" y="52"/>
                    <a:pt x="146" y="52"/>
                  </a:cubicBezTo>
                  <a:cubicBezTo>
                    <a:pt x="141" y="52"/>
                    <a:pt x="137" y="56"/>
                    <a:pt x="137" y="62"/>
                  </a:cubicBezTo>
                  <a:lnTo>
                    <a:pt x="137" y="114"/>
                  </a:lnTo>
                  <a:close/>
                  <a:moveTo>
                    <a:pt x="73" y="141"/>
                  </a:moveTo>
                  <a:cubicBezTo>
                    <a:pt x="95" y="141"/>
                    <a:pt x="95" y="141"/>
                    <a:pt x="95" y="141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73" y="14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11429" y="2758815"/>
              <a:ext cx="1903817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Ditjen</a:t>
              </a:r>
              <a:r>
                <a:rPr lang="en-AU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AU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Risbang</a:t>
              </a:r>
              <a:endPara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11429" y="2602892"/>
              <a:ext cx="609965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d-ID" sz="9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Youtube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-7144" y="3436644"/>
              <a:ext cx="2933480" cy="833571"/>
              <a:chOff x="355893" y="4378451"/>
              <a:chExt cx="2779938" cy="91758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355893" y="4381399"/>
                <a:ext cx="2779938" cy="911966"/>
                <a:chOff x="355893" y="4377327"/>
                <a:chExt cx="4166333" cy="1366776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355893" y="5321701"/>
                  <a:ext cx="4166333" cy="422402"/>
                  <a:chOff x="355893" y="5321701"/>
                  <a:chExt cx="4166333" cy="422402"/>
                </a:xfrm>
              </p:grpSpPr>
              <p:sp>
                <p:nvSpPr>
                  <p:cNvPr id="38" name="Flowchart: Process 37"/>
                  <p:cNvSpPr/>
                  <p:nvPr/>
                </p:nvSpPr>
                <p:spPr>
                  <a:xfrm>
                    <a:off x="355893" y="5321703"/>
                    <a:ext cx="3967153" cy="422400"/>
                  </a:xfrm>
                  <a:prstGeom prst="flowChartProcess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39" name="Right Triangle 38"/>
                  <p:cNvSpPr/>
                  <p:nvPr/>
                </p:nvSpPr>
                <p:spPr>
                  <a:xfrm flipV="1">
                    <a:off x="4323047" y="5321701"/>
                    <a:ext cx="199179" cy="422402"/>
                  </a:xfrm>
                  <a:prstGeom prst="rtTriangl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355896" y="4377327"/>
                  <a:ext cx="4166330" cy="94427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318694" y="4378451"/>
                <a:ext cx="676705" cy="911635"/>
                <a:chOff x="3547873" y="1640719"/>
                <a:chExt cx="1014188" cy="1366280"/>
              </a:xfrm>
            </p:grpSpPr>
            <p:sp>
              <p:nvSpPr>
                <p:cNvPr id="34" name="Flowchart: Process 33"/>
                <p:cNvSpPr/>
                <p:nvPr/>
              </p:nvSpPr>
              <p:spPr>
                <a:xfrm>
                  <a:off x="3747052" y="1640719"/>
                  <a:ext cx="815009" cy="944279"/>
                </a:xfrm>
                <a:prstGeom prst="flowChartProcess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5" name="Flowchart: Data 34"/>
                <p:cNvSpPr/>
                <p:nvPr/>
              </p:nvSpPr>
              <p:spPr>
                <a:xfrm>
                  <a:off x="3547873" y="2584998"/>
                  <a:ext cx="1014188" cy="422001"/>
                </a:xfrm>
                <a:prstGeom prst="flowChartInputOutpu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355895" y="4550683"/>
                <a:ext cx="2095696" cy="7453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AU" dirty="0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@</a:t>
                </a:r>
                <a:r>
                  <a:rPr lang="en-AU" dirty="0" err="1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djrisbang</a:t>
                </a:r>
                <a:endParaRPr lang="en-US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55895" y="4379045"/>
                <a:ext cx="662813" cy="3387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AU" sz="900" b="1" dirty="0">
                    <a:solidFill>
                      <a:schemeClr val="tx2"/>
                    </a:solidFill>
                    <a:latin typeface="Oswald" panose="02000503000000000000" pitchFamily="2" charset="0"/>
                  </a:rPr>
                  <a:t>Instagram</a:t>
                </a:r>
                <a:endParaRPr lang="id-ID" sz="900" b="1" dirty="0">
                  <a:solidFill>
                    <a:schemeClr val="tx2"/>
                  </a:solidFill>
                  <a:latin typeface="Oswald" panose="02000503000000000000" pitchFamily="2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-7334" y="4264565"/>
              <a:ext cx="2545779" cy="828167"/>
              <a:chOff x="355896" y="1640719"/>
              <a:chExt cx="4839549" cy="136628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55896" y="1640719"/>
                <a:ext cx="4839549" cy="94427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2" name="Freeform 41"/>
              <p:cNvSpPr/>
              <p:nvPr/>
            </p:nvSpPr>
            <p:spPr>
              <a:xfrm flipV="1">
                <a:off x="355896" y="2584598"/>
                <a:ext cx="4839549" cy="422401"/>
              </a:xfrm>
              <a:custGeom>
                <a:avLst/>
                <a:gdLst>
                  <a:gd name="connsiteX0" fmla="*/ 4636476 w 4839549"/>
                  <a:gd name="connsiteY0" fmla="*/ 422401 h 422401"/>
                  <a:gd name="connsiteX1" fmla="*/ 4839549 w 4839549"/>
                  <a:gd name="connsiteY1" fmla="*/ 422401 h 422401"/>
                  <a:gd name="connsiteX2" fmla="*/ 4636476 w 4839549"/>
                  <a:gd name="connsiteY2" fmla="*/ 1489 h 422401"/>
                  <a:gd name="connsiteX3" fmla="*/ 4636476 w 4839549"/>
                  <a:gd name="connsiteY3" fmla="*/ 0 h 422401"/>
                  <a:gd name="connsiteX4" fmla="*/ 0 w 4839549"/>
                  <a:gd name="connsiteY4" fmla="*/ 0 h 422401"/>
                  <a:gd name="connsiteX5" fmla="*/ 0 w 4839549"/>
                  <a:gd name="connsiteY5" fmla="*/ 422001 h 422401"/>
                  <a:gd name="connsiteX6" fmla="*/ 4636476 w 4839549"/>
                  <a:gd name="connsiteY6" fmla="*/ 422001 h 42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39549" h="422401">
                    <a:moveTo>
                      <a:pt x="4636476" y="422401"/>
                    </a:moveTo>
                    <a:lnTo>
                      <a:pt x="4839549" y="422401"/>
                    </a:lnTo>
                    <a:lnTo>
                      <a:pt x="4636476" y="1489"/>
                    </a:lnTo>
                    <a:lnTo>
                      <a:pt x="4636476" y="0"/>
                    </a:lnTo>
                    <a:lnTo>
                      <a:pt x="0" y="0"/>
                    </a:lnTo>
                    <a:lnTo>
                      <a:pt x="0" y="422001"/>
                    </a:lnTo>
                    <a:lnTo>
                      <a:pt x="4636476" y="422001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770870" y="4264565"/>
              <a:ext cx="614747" cy="828167"/>
              <a:chOff x="3547873" y="1640719"/>
              <a:chExt cx="1014188" cy="1366280"/>
            </a:xfrm>
          </p:grpSpPr>
          <p:sp>
            <p:nvSpPr>
              <p:cNvPr id="44" name="Flowchart: Process 43"/>
              <p:cNvSpPr/>
              <p:nvPr/>
            </p:nvSpPr>
            <p:spPr>
              <a:xfrm>
                <a:off x="3747052" y="1640719"/>
                <a:ext cx="815009" cy="944279"/>
              </a:xfrm>
              <a:prstGeom prst="flowChartProcess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5" name="Flowchart: Data 44"/>
              <p:cNvSpPr/>
              <p:nvPr/>
            </p:nvSpPr>
            <p:spPr>
              <a:xfrm>
                <a:off x="3547873" y="2584998"/>
                <a:ext cx="1014188" cy="422001"/>
              </a:xfrm>
              <a:prstGeom prst="flowChartInputOutpu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2000087" y="4438061"/>
              <a:ext cx="277046" cy="225140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7335" y="4422295"/>
              <a:ext cx="2055539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@</a:t>
              </a:r>
              <a:r>
                <a:rPr lang="en-AU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djrisbang</a:t>
              </a:r>
              <a:endPara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7335" y="4266372"/>
              <a:ext cx="56855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d-ID" sz="900" b="1" dirty="0">
                  <a:solidFill>
                    <a:schemeClr val="accent1"/>
                  </a:solidFill>
                  <a:latin typeface="Oswald" panose="02000503000000000000" pitchFamily="2" charset="0"/>
                </a:rPr>
                <a:t>Twitter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-7143" y="5093049"/>
              <a:ext cx="2933479" cy="828167"/>
              <a:chOff x="355896" y="1640719"/>
              <a:chExt cx="4839549" cy="136628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355896" y="1640719"/>
                <a:ext cx="4839549" cy="94427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1" name="Freeform 50"/>
              <p:cNvSpPr/>
              <p:nvPr/>
            </p:nvSpPr>
            <p:spPr>
              <a:xfrm flipV="1">
                <a:off x="355896" y="2584598"/>
                <a:ext cx="4839549" cy="422401"/>
              </a:xfrm>
              <a:custGeom>
                <a:avLst/>
                <a:gdLst>
                  <a:gd name="connsiteX0" fmla="*/ 4636476 w 4839549"/>
                  <a:gd name="connsiteY0" fmla="*/ 422401 h 422401"/>
                  <a:gd name="connsiteX1" fmla="*/ 4839549 w 4839549"/>
                  <a:gd name="connsiteY1" fmla="*/ 422401 h 422401"/>
                  <a:gd name="connsiteX2" fmla="*/ 4636476 w 4839549"/>
                  <a:gd name="connsiteY2" fmla="*/ 1489 h 422401"/>
                  <a:gd name="connsiteX3" fmla="*/ 4636476 w 4839549"/>
                  <a:gd name="connsiteY3" fmla="*/ 0 h 422401"/>
                  <a:gd name="connsiteX4" fmla="*/ 0 w 4839549"/>
                  <a:gd name="connsiteY4" fmla="*/ 0 h 422401"/>
                  <a:gd name="connsiteX5" fmla="*/ 0 w 4839549"/>
                  <a:gd name="connsiteY5" fmla="*/ 422001 h 422401"/>
                  <a:gd name="connsiteX6" fmla="*/ 4636476 w 4839549"/>
                  <a:gd name="connsiteY6" fmla="*/ 422001 h 42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39549" h="422401">
                    <a:moveTo>
                      <a:pt x="4636476" y="422401"/>
                    </a:moveTo>
                    <a:lnTo>
                      <a:pt x="4839549" y="422401"/>
                    </a:lnTo>
                    <a:lnTo>
                      <a:pt x="4636476" y="1489"/>
                    </a:lnTo>
                    <a:lnTo>
                      <a:pt x="4636476" y="0"/>
                    </a:lnTo>
                    <a:lnTo>
                      <a:pt x="0" y="0"/>
                    </a:lnTo>
                    <a:lnTo>
                      <a:pt x="0" y="422001"/>
                    </a:lnTo>
                    <a:lnTo>
                      <a:pt x="4636476" y="422001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184718" y="5093049"/>
              <a:ext cx="614747" cy="828167"/>
              <a:chOff x="3547873" y="1640719"/>
              <a:chExt cx="1014188" cy="1366280"/>
            </a:xfrm>
          </p:grpSpPr>
          <p:sp>
            <p:nvSpPr>
              <p:cNvPr id="54" name="Flowchart: Process 53"/>
              <p:cNvSpPr/>
              <p:nvPr/>
            </p:nvSpPr>
            <p:spPr>
              <a:xfrm>
                <a:off x="3747052" y="1640719"/>
                <a:ext cx="815009" cy="944279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5" name="Flowchart: Data 54"/>
              <p:cNvSpPr/>
              <p:nvPr/>
            </p:nvSpPr>
            <p:spPr>
              <a:xfrm>
                <a:off x="3547873" y="2584998"/>
                <a:ext cx="1014188" cy="422001"/>
              </a:xfrm>
              <a:prstGeom prst="flowChartInputOutpu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-7143" y="5250777"/>
              <a:ext cx="2312591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lapor.go.id</a:t>
              </a:r>
              <a:endPara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7143" y="5094856"/>
              <a:ext cx="742494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AU" sz="900" b="1" dirty="0" err="1">
                  <a:solidFill>
                    <a:schemeClr val="accent2"/>
                  </a:solidFill>
                  <a:latin typeface="Oswald" panose="02000503000000000000" pitchFamily="2" charset="0"/>
                </a:rPr>
                <a:t>Pengaduan</a:t>
              </a:r>
              <a:endParaRPr lang="id-ID" sz="900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-9525" y="953144"/>
              <a:ext cx="2933480" cy="834838"/>
              <a:chOff x="1" y="127859"/>
              <a:chExt cx="3911306" cy="111311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2" y="127859"/>
                <a:ext cx="3911305" cy="1104222"/>
                <a:chOff x="355896" y="1640719"/>
                <a:chExt cx="4839549" cy="1366280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355896" y="1640719"/>
                  <a:ext cx="4839549" cy="94427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V="1">
                  <a:off x="355896" y="2584598"/>
                  <a:ext cx="4839549" cy="422401"/>
                </a:xfrm>
                <a:custGeom>
                  <a:avLst/>
                  <a:gdLst>
                    <a:gd name="connsiteX0" fmla="*/ 4636476 w 4839549"/>
                    <a:gd name="connsiteY0" fmla="*/ 422401 h 422401"/>
                    <a:gd name="connsiteX1" fmla="*/ 4839549 w 4839549"/>
                    <a:gd name="connsiteY1" fmla="*/ 422401 h 422401"/>
                    <a:gd name="connsiteX2" fmla="*/ 4636476 w 4839549"/>
                    <a:gd name="connsiteY2" fmla="*/ 1489 h 422401"/>
                    <a:gd name="connsiteX3" fmla="*/ 4636476 w 4839549"/>
                    <a:gd name="connsiteY3" fmla="*/ 0 h 422401"/>
                    <a:gd name="connsiteX4" fmla="*/ 0 w 4839549"/>
                    <a:gd name="connsiteY4" fmla="*/ 0 h 422401"/>
                    <a:gd name="connsiteX5" fmla="*/ 0 w 4839549"/>
                    <a:gd name="connsiteY5" fmla="*/ 422001 h 422401"/>
                    <a:gd name="connsiteX6" fmla="*/ 4636476 w 4839549"/>
                    <a:gd name="connsiteY6" fmla="*/ 422001 h 422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9549" h="422401">
                      <a:moveTo>
                        <a:pt x="4636476" y="422401"/>
                      </a:moveTo>
                      <a:lnTo>
                        <a:pt x="4839549" y="422401"/>
                      </a:lnTo>
                      <a:lnTo>
                        <a:pt x="4636476" y="1489"/>
                      </a:lnTo>
                      <a:lnTo>
                        <a:pt x="4636476" y="0"/>
                      </a:lnTo>
                      <a:lnTo>
                        <a:pt x="0" y="0"/>
                      </a:lnTo>
                      <a:lnTo>
                        <a:pt x="0" y="422001"/>
                      </a:lnTo>
                      <a:lnTo>
                        <a:pt x="4636476" y="422001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1" y="338165"/>
                <a:ext cx="3083455" cy="9028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AU" dirty="0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risbang.ristekdikti.go.id</a:t>
                </a:r>
                <a:endParaRPr lang="en-US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sp>
          <p:nvSpPr>
            <p:cNvPr id="63" name="Freeform 186"/>
            <p:cNvSpPr>
              <a:spLocks noEditPoints="1"/>
            </p:cNvSpPr>
            <p:nvPr/>
          </p:nvSpPr>
          <p:spPr bwMode="auto">
            <a:xfrm>
              <a:off x="2407355" y="5265239"/>
              <a:ext cx="290201" cy="264881"/>
            </a:xfrm>
            <a:custGeom>
              <a:avLst/>
              <a:gdLst>
                <a:gd name="T0" fmla="*/ 233110 w 69"/>
                <a:gd name="T1" fmla="*/ 191911 h 63"/>
                <a:gd name="T2" fmla="*/ 233110 w 69"/>
                <a:gd name="T3" fmla="*/ 205619 h 63"/>
                <a:gd name="T4" fmla="*/ 219398 w 69"/>
                <a:gd name="T5" fmla="*/ 215900 h 63"/>
                <a:gd name="T6" fmla="*/ 17140 w 69"/>
                <a:gd name="T7" fmla="*/ 215900 h 63"/>
                <a:gd name="T8" fmla="*/ 3428 w 69"/>
                <a:gd name="T9" fmla="*/ 205619 h 63"/>
                <a:gd name="T10" fmla="*/ 3428 w 69"/>
                <a:gd name="T11" fmla="*/ 191911 h 63"/>
                <a:gd name="T12" fmla="*/ 102843 w 69"/>
                <a:gd name="T13" fmla="*/ 6854 h 63"/>
                <a:gd name="T14" fmla="*/ 116555 w 69"/>
                <a:gd name="T15" fmla="*/ 0 h 63"/>
                <a:gd name="T16" fmla="*/ 133695 w 69"/>
                <a:gd name="T17" fmla="*/ 6854 h 63"/>
                <a:gd name="T18" fmla="*/ 233110 w 69"/>
                <a:gd name="T19" fmla="*/ 191911 h 63"/>
                <a:gd name="T20" fmla="*/ 137123 w 69"/>
                <a:gd name="T21" fmla="*/ 68540 h 63"/>
                <a:gd name="T22" fmla="*/ 137123 w 69"/>
                <a:gd name="T23" fmla="*/ 68540 h 63"/>
                <a:gd name="T24" fmla="*/ 133695 w 69"/>
                <a:gd name="T25" fmla="*/ 65113 h 63"/>
                <a:gd name="T26" fmla="*/ 102843 w 69"/>
                <a:gd name="T27" fmla="*/ 65113 h 63"/>
                <a:gd name="T28" fmla="*/ 99415 w 69"/>
                <a:gd name="T29" fmla="*/ 68540 h 63"/>
                <a:gd name="T30" fmla="*/ 99415 w 69"/>
                <a:gd name="T31" fmla="*/ 68540 h 63"/>
                <a:gd name="T32" fmla="*/ 102843 w 69"/>
                <a:gd name="T33" fmla="*/ 130225 h 63"/>
                <a:gd name="T34" fmla="*/ 106271 w 69"/>
                <a:gd name="T35" fmla="*/ 133652 h 63"/>
                <a:gd name="T36" fmla="*/ 130267 w 69"/>
                <a:gd name="T37" fmla="*/ 133652 h 63"/>
                <a:gd name="T38" fmla="*/ 133695 w 69"/>
                <a:gd name="T39" fmla="*/ 130225 h 63"/>
                <a:gd name="T40" fmla="*/ 137123 w 69"/>
                <a:gd name="T41" fmla="*/ 68540 h 63"/>
                <a:gd name="T42" fmla="*/ 133695 w 69"/>
                <a:gd name="T43" fmla="*/ 154214 h 63"/>
                <a:gd name="T44" fmla="*/ 130267 w 69"/>
                <a:gd name="T45" fmla="*/ 147360 h 63"/>
                <a:gd name="T46" fmla="*/ 106271 w 69"/>
                <a:gd name="T47" fmla="*/ 147360 h 63"/>
                <a:gd name="T48" fmla="*/ 102843 w 69"/>
                <a:gd name="T49" fmla="*/ 154214 h 63"/>
                <a:gd name="T50" fmla="*/ 102843 w 69"/>
                <a:gd name="T51" fmla="*/ 178203 h 63"/>
                <a:gd name="T52" fmla="*/ 106271 w 69"/>
                <a:gd name="T53" fmla="*/ 181630 h 63"/>
                <a:gd name="T54" fmla="*/ 130267 w 69"/>
                <a:gd name="T55" fmla="*/ 181630 h 63"/>
                <a:gd name="T56" fmla="*/ 133695 w 69"/>
                <a:gd name="T57" fmla="*/ 178203 h 63"/>
                <a:gd name="T58" fmla="*/ 133695 w 69"/>
                <a:gd name="T59" fmla="*/ 154214 h 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63">
                  <a:moveTo>
                    <a:pt x="68" y="56"/>
                  </a:moveTo>
                  <a:cubicBezTo>
                    <a:pt x="69" y="57"/>
                    <a:pt x="69" y="59"/>
                    <a:pt x="68" y="60"/>
                  </a:cubicBezTo>
                  <a:cubicBezTo>
                    <a:pt x="67" y="62"/>
                    <a:pt x="65" y="63"/>
                    <a:pt x="64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2" y="62"/>
                    <a:pt x="1" y="60"/>
                  </a:cubicBezTo>
                  <a:cubicBezTo>
                    <a:pt x="0" y="59"/>
                    <a:pt x="0" y="57"/>
                    <a:pt x="1" y="56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1"/>
                    <a:pt x="33" y="0"/>
                    <a:pt x="34" y="0"/>
                  </a:cubicBezTo>
                  <a:cubicBezTo>
                    <a:pt x="36" y="0"/>
                    <a:pt x="38" y="1"/>
                    <a:pt x="39" y="2"/>
                  </a:cubicBezTo>
                  <a:lnTo>
                    <a:pt x="68" y="56"/>
                  </a:lnTo>
                  <a:close/>
                  <a:moveTo>
                    <a:pt x="40" y="20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9"/>
                    <a:pt x="31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39"/>
                    <a:pt x="39" y="38"/>
                    <a:pt x="39" y="38"/>
                  </a:cubicBezTo>
                  <a:lnTo>
                    <a:pt x="40" y="20"/>
                  </a:lnTo>
                  <a:close/>
                  <a:moveTo>
                    <a:pt x="39" y="45"/>
                  </a:moveTo>
                  <a:cubicBezTo>
                    <a:pt x="39" y="44"/>
                    <a:pt x="39" y="43"/>
                    <a:pt x="38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4"/>
                    <a:pt x="30" y="45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3"/>
                    <a:pt x="30" y="53"/>
                    <a:pt x="31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9" y="53"/>
                    <a:pt x="39" y="53"/>
                    <a:pt x="39" y="52"/>
                  </a:cubicBezTo>
                  <a:lnTo>
                    <a:pt x="39" y="45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" name="Freeform 15"/>
            <p:cNvSpPr>
              <a:spLocks noEditPoints="1"/>
            </p:cNvSpPr>
            <p:nvPr/>
          </p:nvSpPr>
          <p:spPr bwMode="auto">
            <a:xfrm>
              <a:off x="2340614" y="3553422"/>
              <a:ext cx="315515" cy="315516"/>
            </a:xfrm>
            <a:custGeom>
              <a:avLst/>
              <a:gdLst>
                <a:gd name="T0" fmla="*/ 368101 w 256"/>
                <a:gd name="T1" fmla="*/ 420688 h 256"/>
                <a:gd name="T2" fmla="*/ 52586 w 256"/>
                <a:gd name="T3" fmla="*/ 420688 h 256"/>
                <a:gd name="T4" fmla="*/ 0 w 256"/>
                <a:gd name="T5" fmla="*/ 368102 h 256"/>
                <a:gd name="T6" fmla="*/ 0 w 256"/>
                <a:gd name="T7" fmla="*/ 52586 h 256"/>
                <a:gd name="T8" fmla="*/ 52586 w 256"/>
                <a:gd name="T9" fmla="*/ 0 h 256"/>
                <a:gd name="T10" fmla="*/ 368101 w 256"/>
                <a:gd name="T11" fmla="*/ 0 h 256"/>
                <a:gd name="T12" fmla="*/ 420687 w 256"/>
                <a:gd name="T13" fmla="*/ 52586 h 256"/>
                <a:gd name="T14" fmla="*/ 420687 w 256"/>
                <a:gd name="T15" fmla="*/ 368102 h 256"/>
                <a:gd name="T16" fmla="*/ 368101 w 256"/>
                <a:gd name="T17" fmla="*/ 420688 h 256"/>
                <a:gd name="T18" fmla="*/ 210344 w 256"/>
                <a:gd name="T19" fmla="*/ 128178 h 256"/>
                <a:gd name="T20" fmla="*/ 136395 w 256"/>
                <a:gd name="T21" fmla="*/ 175834 h 256"/>
                <a:gd name="T22" fmla="*/ 136395 w 256"/>
                <a:gd name="T23" fmla="*/ 175834 h 256"/>
                <a:gd name="T24" fmla="*/ 136395 w 256"/>
                <a:gd name="T25" fmla="*/ 177478 h 256"/>
                <a:gd name="T26" fmla="*/ 133108 w 256"/>
                <a:gd name="T27" fmla="*/ 182408 h 256"/>
                <a:gd name="T28" fmla="*/ 133108 w 256"/>
                <a:gd name="T29" fmla="*/ 185694 h 256"/>
                <a:gd name="T30" fmla="*/ 131465 w 256"/>
                <a:gd name="T31" fmla="*/ 190624 h 256"/>
                <a:gd name="T32" fmla="*/ 131465 w 256"/>
                <a:gd name="T33" fmla="*/ 193911 h 256"/>
                <a:gd name="T34" fmla="*/ 129821 w 256"/>
                <a:gd name="T35" fmla="*/ 198841 h 256"/>
                <a:gd name="T36" fmla="*/ 129821 w 256"/>
                <a:gd name="T37" fmla="*/ 202127 h 256"/>
                <a:gd name="T38" fmla="*/ 128178 w 256"/>
                <a:gd name="T39" fmla="*/ 210344 h 256"/>
                <a:gd name="T40" fmla="*/ 210344 w 256"/>
                <a:gd name="T41" fmla="*/ 292510 h 256"/>
                <a:gd name="T42" fmla="*/ 292509 w 256"/>
                <a:gd name="T43" fmla="*/ 210344 h 256"/>
                <a:gd name="T44" fmla="*/ 290866 w 256"/>
                <a:gd name="T45" fmla="*/ 202127 h 256"/>
                <a:gd name="T46" fmla="*/ 290866 w 256"/>
                <a:gd name="T47" fmla="*/ 198841 h 256"/>
                <a:gd name="T48" fmla="*/ 289222 w 256"/>
                <a:gd name="T49" fmla="*/ 193911 h 256"/>
                <a:gd name="T50" fmla="*/ 289222 w 256"/>
                <a:gd name="T51" fmla="*/ 190624 h 256"/>
                <a:gd name="T52" fmla="*/ 287579 w 256"/>
                <a:gd name="T53" fmla="*/ 185694 h 256"/>
                <a:gd name="T54" fmla="*/ 287579 w 256"/>
                <a:gd name="T55" fmla="*/ 182408 h 256"/>
                <a:gd name="T56" fmla="*/ 284292 w 256"/>
                <a:gd name="T57" fmla="*/ 177478 h 256"/>
                <a:gd name="T58" fmla="*/ 284292 w 256"/>
                <a:gd name="T59" fmla="*/ 175834 h 256"/>
                <a:gd name="T60" fmla="*/ 284292 w 256"/>
                <a:gd name="T61" fmla="*/ 175834 h 256"/>
                <a:gd name="T62" fmla="*/ 210344 w 256"/>
                <a:gd name="T63" fmla="*/ 128178 h 256"/>
                <a:gd name="T64" fmla="*/ 373031 w 256"/>
                <a:gd name="T65" fmla="*/ 69019 h 256"/>
                <a:gd name="T66" fmla="*/ 351668 w 256"/>
                <a:gd name="T67" fmla="*/ 47656 h 256"/>
                <a:gd name="T68" fmla="*/ 310585 w 256"/>
                <a:gd name="T69" fmla="*/ 47656 h 256"/>
                <a:gd name="T70" fmla="*/ 289222 w 256"/>
                <a:gd name="T71" fmla="*/ 69019 h 256"/>
                <a:gd name="T72" fmla="*/ 289222 w 256"/>
                <a:gd name="T73" fmla="*/ 110102 h 256"/>
                <a:gd name="T74" fmla="*/ 310585 w 256"/>
                <a:gd name="T75" fmla="*/ 131465 h 256"/>
                <a:gd name="T76" fmla="*/ 351668 w 256"/>
                <a:gd name="T77" fmla="*/ 131465 h 256"/>
                <a:gd name="T78" fmla="*/ 373031 w 256"/>
                <a:gd name="T79" fmla="*/ 110102 h 256"/>
                <a:gd name="T80" fmla="*/ 373031 w 256"/>
                <a:gd name="T81" fmla="*/ 69019 h 256"/>
                <a:gd name="T82" fmla="*/ 373031 w 256"/>
                <a:gd name="T83" fmla="*/ 175834 h 256"/>
                <a:gd name="T84" fmla="*/ 335235 w 256"/>
                <a:gd name="T85" fmla="*/ 175834 h 256"/>
                <a:gd name="T86" fmla="*/ 338522 w 256"/>
                <a:gd name="T87" fmla="*/ 210344 h 256"/>
                <a:gd name="T88" fmla="*/ 210344 w 256"/>
                <a:gd name="T89" fmla="*/ 338522 h 256"/>
                <a:gd name="T90" fmla="*/ 82165 w 256"/>
                <a:gd name="T91" fmla="*/ 210344 h 256"/>
                <a:gd name="T92" fmla="*/ 85452 w 256"/>
                <a:gd name="T93" fmla="*/ 175834 h 256"/>
                <a:gd name="T94" fmla="*/ 47656 w 256"/>
                <a:gd name="T95" fmla="*/ 175834 h 256"/>
                <a:gd name="T96" fmla="*/ 47656 w 256"/>
                <a:gd name="T97" fmla="*/ 351669 h 256"/>
                <a:gd name="T98" fmla="*/ 69019 w 256"/>
                <a:gd name="T99" fmla="*/ 373032 h 256"/>
                <a:gd name="T100" fmla="*/ 351668 w 256"/>
                <a:gd name="T101" fmla="*/ 373032 h 256"/>
                <a:gd name="T102" fmla="*/ 373031 w 256"/>
                <a:gd name="T103" fmla="*/ 351669 h 256"/>
                <a:gd name="T104" fmla="*/ 373031 w 256"/>
                <a:gd name="T105" fmla="*/ 175834 h 2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6" h="256">
                  <a:moveTo>
                    <a:pt x="224" y="256"/>
                  </a:moveTo>
                  <a:cubicBezTo>
                    <a:pt x="32" y="256"/>
                    <a:pt x="32" y="256"/>
                    <a:pt x="32" y="256"/>
                  </a:cubicBezTo>
                  <a:cubicBezTo>
                    <a:pt x="14" y="256"/>
                    <a:pt x="0" y="242"/>
                    <a:pt x="0" y="22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6" y="14"/>
                    <a:pt x="256" y="32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56" y="242"/>
                    <a:pt x="242" y="256"/>
                    <a:pt x="224" y="256"/>
                  </a:cubicBezTo>
                  <a:moveTo>
                    <a:pt x="128" y="78"/>
                  </a:moveTo>
                  <a:cubicBezTo>
                    <a:pt x="108" y="78"/>
                    <a:pt x="91" y="90"/>
                    <a:pt x="83" y="107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83" y="107"/>
                    <a:pt x="83" y="108"/>
                    <a:pt x="83" y="108"/>
                  </a:cubicBezTo>
                  <a:cubicBezTo>
                    <a:pt x="82" y="109"/>
                    <a:pt x="82" y="110"/>
                    <a:pt x="81" y="111"/>
                  </a:cubicBezTo>
                  <a:cubicBezTo>
                    <a:pt x="81" y="111"/>
                    <a:pt x="81" y="112"/>
                    <a:pt x="81" y="113"/>
                  </a:cubicBezTo>
                  <a:cubicBezTo>
                    <a:pt x="81" y="114"/>
                    <a:pt x="80" y="115"/>
                    <a:pt x="80" y="116"/>
                  </a:cubicBezTo>
                  <a:cubicBezTo>
                    <a:pt x="80" y="116"/>
                    <a:pt x="80" y="117"/>
                    <a:pt x="80" y="118"/>
                  </a:cubicBezTo>
                  <a:cubicBezTo>
                    <a:pt x="79" y="119"/>
                    <a:pt x="79" y="120"/>
                    <a:pt x="79" y="121"/>
                  </a:cubicBezTo>
                  <a:cubicBezTo>
                    <a:pt x="79" y="122"/>
                    <a:pt x="79" y="122"/>
                    <a:pt x="79" y="123"/>
                  </a:cubicBezTo>
                  <a:cubicBezTo>
                    <a:pt x="79" y="124"/>
                    <a:pt x="78" y="126"/>
                    <a:pt x="78" y="128"/>
                  </a:cubicBezTo>
                  <a:cubicBezTo>
                    <a:pt x="78" y="155"/>
                    <a:pt x="101" y="178"/>
                    <a:pt x="128" y="178"/>
                  </a:cubicBezTo>
                  <a:cubicBezTo>
                    <a:pt x="155" y="178"/>
                    <a:pt x="178" y="155"/>
                    <a:pt x="178" y="128"/>
                  </a:cubicBezTo>
                  <a:cubicBezTo>
                    <a:pt x="178" y="126"/>
                    <a:pt x="177" y="124"/>
                    <a:pt x="177" y="123"/>
                  </a:cubicBezTo>
                  <a:cubicBezTo>
                    <a:pt x="177" y="122"/>
                    <a:pt x="177" y="122"/>
                    <a:pt x="177" y="121"/>
                  </a:cubicBezTo>
                  <a:cubicBezTo>
                    <a:pt x="177" y="120"/>
                    <a:pt x="177" y="119"/>
                    <a:pt x="176" y="118"/>
                  </a:cubicBezTo>
                  <a:cubicBezTo>
                    <a:pt x="176" y="117"/>
                    <a:pt x="176" y="116"/>
                    <a:pt x="176" y="116"/>
                  </a:cubicBezTo>
                  <a:cubicBezTo>
                    <a:pt x="176" y="115"/>
                    <a:pt x="175" y="114"/>
                    <a:pt x="175" y="113"/>
                  </a:cubicBezTo>
                  <a:cubicBezTo>
                    <a:pt x="175" y="112"/>
                    <a:pt x="175" y="111"/>
                    <a:pt x="175" y="111"/>
                  </a:cubicBezTo>
                  <a:cubicBezTo>
                    <a:pt x="174" y="110"/>
                    <a:pt x="174" y="109"/>
                    <a:pt x="173" y="108"/>
                  </a:cubicBezTo>
                  <a:cubicBezTo>
                    <a:pt x="173" y="108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65" y="90"/>
                    <a:pt x="148" y="78"/>
                    <a:pt x="128" y="78"/>
                  </a:cubicBezTo>
                  <a:moveTo>
                    <a:pt x="227" y="42"/>
                  </a:moveTo>
                  <a:cubicBezTo>
                    <a:pt x="227" y="35"/>
                    <a:pt x="221" y="29"/>
                    <a:pt x="214" y="29"/>
                  </a:cubicBezTo>
                  <a:cubicBezTo>
                    <a:pt x="189" y="29"/>
                    <a:pt x="189" y="29"/>
                    <a:pt x="189" y="29"/>
                  </a:cubicBezTo>
                  <a:cubicBezTo>
                    <a:pt x="182" y="29"/>
                    <a:pt x="176" y="35"/>
                    <a:pt x="176" y="42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74"/>
                    <a:pt x="182" y="80"/>
                    <a:pt x="189" y="8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21" y="80"/>
                    <a:pt x="227" y="74"/>
                    <a:pt x="227" y="67"/>
                  </a:cubicBezTo>
                  <a:lnTo>
                    <a:pt x="227" y="42"/>
                  </a:lnTo>
                  <a:close/>
                  <a:moveTo>
                    <a:pt x="227" y="107"/>
                  </a:moveTo>
                  <a:cubicBezTo>
                    <a:pt x="204" y="107"/>
                    <a:pt x="204" y="107"/>
                    <a:pt x="204" y="107"/>
                  </a:cubicBezTo>
                  <a:cubicBezTo>
                    <a:pt x="205" y="114"/>
                    <a:pt x="206" y="121"/>
                    <a:pt x="206" y="128"/>
                  </a:cubicBezTo>
                  <a:cubicBezTo>
                    <a:pt x="206" y="171"/>
                    <a:pt x="171" y="206"/>
                    <a:pt x="128" y="206"/>
                  </a:cubicBezTo>
                  <a:cubicBezTo>
                    <a:pt x="85" y="206"/>
                    <a:pt x="50" y="171"/>
                    <a:pt x="50" y="128"/>
                  </a:cubicBezTo>
                  <a:cubicBezTo>
                    <a:pt x="50" y="121"/>
                    <a:pt x="51" y="114"/>
                    <a:pt x="52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214"/>
                    <a:pt x="29" y="214"/>
                    <a:pt x="29" y="214"/>
                  </a:cubicBezTo>
                  <a:cubicBezTo>
                    <a:pt x="29" y="221"/>
                    <a:pt x="35" y="227"/>
                    <a:pt x="42" y="227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21" y="227"/>
                    <a:pt x="227" y="221"/>
                    <a:pt x="227" y="214"/>
                  </a:cubicBezTo>
                  <a:lnTo>
                    <a:pt x="227" y="107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-13287" y="1782666"/>
              <a:ext cx="2446133" cy="834838"/>
              <a:chOff x="-17717" y="1233887"/>
              <a:chExt cx="3911306" cy="1113116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-17716" y="1233887"/>
                <a:ext cx="3911305" cy="1104222"/>
                <a:chOff x="355896" y="1640719"/>
                <a:chExt cx="4839549" cy="136628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355896" y="1640719"/>
                  <a:ext cx="4839549" cy="94427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 flipV="1">
                  <a:off x="355896" y="2584598"/>
                  <a:ext cx="4839549" cy="422401"/>
                </a:xfrm>
                <a:custGeom>
                  <a:avLst/>
                  <a:gdLst>
                    <a:gd name="connsiteX0" fmla="*/ 4636476 w 4839549"/>
                    <a:gd name="connsiteY0" fmla="*/ 422401 h 422401"/>
                    <a:gd name="connsiteX1" fmla="*/ 4839549 w 4839549"/>
                    <a:gd name="connsiteY1" fmla="*/ 422401 h 422401"/>
                    <a:gd name="connsiteX2" fmla="*/ 4636476 w 4839549"/>
                    <a:gd name="connsiteY2" fmla="*/ 1489 h 422401"/>
                    <a:gd name="connsiteX3" fmla="*/ 4636476 w 4839549"/>
                    <a:gd name="connsiteY3" fmla="*/ 0 h 422401"/>
                    <a:gd name="connsiteX4" fmla="*/ 0 w 4839549"/>
                    <a:gd name="connsiteY4" fmla="*/ 0 h 422401"/>
                    <a:gd name="connsiteX5" fmla="*/ 0 w 4839549"/>
                    <a:gd name="connsiteY5" fmla="*/ 422001 h 422401"/>
                    <a:gd name="connsiteX6" fmla="*/ 4636476 w 4839549"/>
                    <a:gd name="connsiteY6" fmla="*/ 422001 h 422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9549" h="422401">
                      <a:moveTo>
                        <a:pt x="4636476" y="422401"/>
                      </a:moveTo>
                      <a:lnTo>
                        <a:pt x="4839549" y="422401"/>
                      </a:lnTo>
                      <a:lnTo>
                        <a:pt x="4636476" y="1489"/>
                      </a:lnTo>
                      <a:lnTo>
                        <a:pt x="4636476" y="0"/>
                      </a:lnTo>
                      <a:lnTo>
                        <a:pt x="0" y="0"/>
                      </a:lnTo>
                      <a:lnTo>
                        <a:pt x="0" y="422001"/>
                      </a:lnTo>
                      <a:lnTo>
                        <a:pt x="4636476" y="422001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-17717" y="1444193"/>
                <a:ext cx="3083457" cy="9028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AU" dirty="0" err="1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Ditjen</a:t>
                </a:r>
                <a:r>
                  <a:rPr lang="en-AU" dirty="0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AU" dirty="0" err="1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Risbang</a:t>
                </a:r>
                <a:endParaRPr lang="en-US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-17715" y="1236296"/>
                <a:ext cx="1070678" cy="4103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AU" sz="900" b="1" dirty="0">
                    <a:solidFill>
                      <a:schemeClr val="accent1"/>
                    </a:solidFill>
                    <a:latin typeface="Oswald" panose="02000503000000000000" pitchFamily="2" charset="0"/>
                  </a:rPr>
                  <a:t>Facebook</a:t>
                </a:r>
                <a:endParaRPr lang="id-ID" sz="900" b="1" dirty="0">
                  <a:solidFill>
                    <a:schemeClr val="accent1"/>
                  </a:solidFill>
                  <a:latin typeface="Oswald" panose="02000503000000000000" pitchFamily="2" charset="0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673750" y="1782666"/>
              <a:ext cx="614747" cy="828167"/>
              <a:chOff x="3547871" y="1640715"/>
              <a:chExt cx="1014187" cy="1366279"/>
            </a:xfrm>
          </p:grpSpPr>
          <p:sp>
            <p:nvSpPr>
              <p:cNvPr id="72" name="Flowchart: Process 71"/>
              <p:cNvSpPr/>
              <p:nvPr/>
            </p:nvSpPr>
            <p:spPr>
              <a:xfrm>
                <a:off x="3747048" y="1640715"/>
                <a:ext cx="815008" cy="944277"/>
              </a:xfrm>
              <a:prstGeom prst="flowChartProcess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3" name="Flowchart: Data 72"/>
              <p:cNvSpPr/>
              <p:nvPr/>
            </p:nvSpPr>
            <p:spPr>
              <a:xfrm>
                <a:off x="3547871" y="2584993"/>
                <a:ext cx="1014187" cy="422001"/>
              </a:xfrm>
              <a:prstGeom prst="flowChartInputOutpu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1909258" y="1980014"/>
              <a:ext cx="255869" cy="256167"/>
            </a:xfrm>
            <a:custGeom>
              <a:avLst/>
              <a:gdLst>
                <a:gd name="T0" fmla="*/ 360 w 360"/>
                <a:gd name="T1" fmla="*/ 60 h 360"/>
                <a:gd name="T2" fmla="*/ 300 w 360"/>
                <a:gd name="T3" fmla="*/ 0 h 360"/>
                <a:gd name="T4" fmla="*/ 60 w 360"/>
                <a:gd name="T5" fmla="*/ 0 h 360"/>
                <a:gd name="T6" fmla="*/ 0 w 360"/>
                <a:gd name="T7" fmla="*/ 60 h 360"/>
                <a:gd name="T8" fmla="*/ 0 w 360"/>
                <a:gd name="T9" fmla="*/ 300 h 360"/>
                <a:gd name="T10" fmla="*/ 60 w 360"/>
                <a:gd name="T11" fmla="*/ 360 h 360"/>
                <a:gd name="T12" fmla="*/ 180 w 360"/>
                <a:gd name="T13" fmla="*/ 360 h 360"/>
                <a:gd name="T14" fmla="*/ 180 w 360"/>
                <a:gd name="T15" fmla="*/ 224 h 360"/>
                <a:gd name="T16" fmla="*/ 136 w 360"/>
                <a:gd name="T17" fmla="*/ 224 h 360"/>
                <a:gd name="T18" fmla="*/ 136 w 360"/>
                <a:gd name="T19" fmla="*/ 164 h 360"/>
                <a:gd name="T20" fmla="*/ 180 w 360"/>
                <a:gd name="T21" fmla="*/ 164 h 360"/>
                <a:gd name="T22" fmla="*/ 180 w 360"/>
                <a:gd name="T23" fmla="*/ 141 h 360"/>
                <a:gd name="T24" fmla="*/ 248 w 360"/>
                <a:gd name="T25" fmla="*/ 64 h 360"/>
                <a:gd name="T26" fmla="*/ 296 w 360"/>
                <a:gd name="T27" fmla="*/ 64 h 360"/>
                <a:gd name="T28" fmla="*/ 296 w 360"/>
                <a:gd name="T29" fmla="*/ 124 h 360"/>
                <a:gd name="T30" fmla="*/ 248 w 360"/>
                <a:gd name="T31" fmla="*/ 124 h 360"/>
                <a:gd name="T32" fmla="*/ 236 w 360"/>
                <a:gd name="T33" fmla="*/ 140 h 360"/>
                <a:gd name="T34" fmla="*/ 236 w 360"/>
                <a:gd name="T35" fmla="*/ 164 h 360"/>
                <a:gd name="T36" fmla="*/ 296 w 360"/>
                <a:gd name="T37" fmla="*/ 164 h 360"/>
                <a:gd name="T38" fmla="*/ 296 w 360"/>
                <a:gd name="T39" fmla="*/ 224 h 360"/>
                <a:gd name="T40" fmla="*/ 236 w 360"/>
                <a:gd name="T41" fmla="*/ 224 h 360"/>
                <a:gd name="T42" fmla="*/ 236 w 360"/>
                <a:gd name="T43" fmla="*/ 360 h 360"/>
                <a:gd name="T44" fmla="*/ 300 w 360"/>
                <a:gd name="T45" fmla="*/ 360 h 360"/>
                <a:gd name="T46" fmla="*/ 360 w 360"/>
                <a:gd name="T47" fmla="*/ 300 h 360"/>
                <a:gd name="T48" fmla="*/ 360 w 360"/>
                <a:gd name="T49" fmla="*/ 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lowchart: Process 74"/>
            <p:cNvSpPr/>
            <p:nvPr/>
          </p:nvSpPr>
          <p:spPr>
            <a:xfrm>
              <a:off x="2285254" y="954950"/>
              <a:ext cx="494015" cy="572372"/>
            </a:xfrm>
            <a:prstGeom prst="flowChartProcess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6" name="Flowchart: Data 75"/>
            <p:cNvSpPr/>
            <p:nvPr/>
          </p:nvSpPr>
          <p:spPr>
            <a:xfrm>
              <a:off x="2164522" y="1527323"/>
              <a:ext cx="614746" cy="255795"/>
            </a:xfrm>
            <a:prstGeom prst="flowChartInputOutput">
              <a:avLst/>
            </a:prstGeom>
            <a:solidFill>
              <a:srgbClr val="8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7" name="Freeform 109"/>
            <p:cNvSpPr>
              <a:spLocks noChangeArrowheads="1"/>
            </p:cNvSpPr>
            <p:nvPr/>
          </p:nvSpPr>
          <p:spPr bwMode="auto">
            <a:xfrm>
              <a:off x="2405505" y="1114380"/>
              <a:ext cx="253512" cy="253512"/>
            </a:xfrm>
            <a:custGeom>
              <a:avLst/>
              <a:gdLst>
                <a:gd name="T0" fmla="*/ 116822 w 634"/>
                <a:gd name="T1" fmla="*/ 0 h 634"/>
                <a:gd name="T2" fmla="*/ 116822 w 634"/>
                <a:gd name="T3" fmla="*/ 228190 h 634"/>
                <a:gd name="T4" fmla="*/ 116822 w 634"/>
                <a:gd name="T5" fmla="*/ 0 h 634"/>
                <a:gd name="T6" fmla="*/ 196507 w 634"/>
                <a:gd name="T7" fmla="*/ 58399 h 634"/>
                <a:gd name="T8" fmla="*/ 159369 w 634"/>
                <a:gd name="T9" fmla="*/ 105984 h 634"/>
                <a:gd name="T10" fmla="*/ 196507 w 634"/>
                <a:gd name="T11" fmla="*/ 58399 h 634"/>
                <a:gd name="T12" fmla="*/ 186051 w 634"/>
                <a:gd name="T13" fmla="*/ 47945 h 634"/>
                <a:gd name="T14" fmla="*/ 138096 w 634"/>
                <a:gd name="T15" fmla="*/ 21269 h 634"/>
                <a:gd name="T16" fmla="*/ 85093 w 634"/>
                <a:gd name="T17" fmla="*/ 105984 h 634"/>
                <a:gd name="T18" fmla="*/ 90501 w 634"/>
                <a:gd name="T19" fmla="*/ 69214 h 634"/>
                <a:gd name="T20" fmla="*/ 138096 w 634"/>
                <a:gd name="T21" fmla="*/ 69214 h 634"/>
                <a:gd name="T22" fmla="*/ 85093 w 634"/>
                <a:gd name="T23" fmla="*/ 105984 h 634"/>
                <a:gd name="T24" fmla="*/ 143504 w 634"/>
                <a:gd name="T25" fmla="*/ 122206 h 634"/>
                <a:gd name="T26" fmla="*/ 116822 w 634"/>
                <a:gd name="T27" fmla="*/ 159336 h 634"/>
                <a:gd name="T28" fmla="*/ 85093 w 634"/>
                <a:gd name="T29" fmla="*/ 122206 h 634"/>
                <a:gd name="T30" fmla="*/ 106366 w 634"/>
                <a:gd name="T31" fmla="*/ 15862 h 634"/>
                <a:gd name="T32" fmla="*/ 116822 w 634"/>
                <a:gd name="T33" fmla="*/ 15862 h 634"/>
                <a:gd name="T34" fmla="*/ 138096 w 634"/>
                <a:gd name="T35" fmla="*/ 58399 h 634"/>
                <a:gd name="T36" fmla="*/ 95549 w 634"/>
                <a:gd name="T37" fmla="*/ 58399 h 634"/>
                <a:gd name="T38" fmla="*/ 90501 w 634"/>
                <a:gd name="T39" fmla="*/ 21269 h 634"/>
                <a:gd name="T40" fmla="*/ 79684 w 634"/>
                <a:gd name="T41" fmla="*/ 52992 h 634"/>
                <a:gd name="T42" fmla="*/ 90501 w 634"/>
                <a:gd name="T43" fmla="*/ 21269 h 634"/>
                <a:gd name="T44" fmla="*/ 32090 w 634"/>
                <a:gd name="T45" fmla="*/ 58399 h 634"/>
                <a:gd name="T46" fmla="*/ 74637 w 634"/>
                <a:gd name="T47" fmla="*/ 105984 h 634"/>
                <a:gd name="T48" fmla="*/ 32090 w 634"/>
                <a:gd name="T49" fmla="*/ 58399 h 634"/>
                <a:gd name="T50" fmla="*/ 32090 w 634"/>
                <a:gd name="T51" fmla="*/ 169790 h 634"/>
                <a:gd name="T52" fmla="*/ 74637 w 634"/>
                <a:gd name="T53" fmla="*/ 122206 h 634"/>
                <a:gd name="T54" fmla="*/ 32090 w 634"/>
                <a:gd name="T55" fmla="*/ 169790 h 634"/>
                <a:gd name="T56" fmla="*/ 42546 w 634"/>
                <a:gd name="T57" fmla="*/ 180605 h 634"/>
                <a:gd name="T58" fmla="*/ 90501 w 634"/>
                <a:gd name="T59" fmla="*/ 212328 h 634"/>
                <a:gd name="T60" fmla="*/ 122231 w 634"/>
                <a:gd name="T61" fmla="*/ 212328 h 634"/>
                <a:gd name="T62" fmla="*/ 116822 w 634"/>
                <a:gd name="T63" fmla="*/ 212328 h 634"/>
                <a:gd name="T64" fmla="*/ 95549 w 634"/>
                <a:gd name="T65" fmla="*/ 169790 h 634"/>
                <a:gd name="T66" fmla="*/ 138096 w 634"/>
                <a:gd name="T67" fmla="*/ 169790 h 634"/>
                <a:gd name="T68" fmla="*/ 138096 w 634"/>
                <a:gd name="T69" fmla="*/ 212328 h 634"/>
                <a:gd name="T70" fmla="*/ 148552 w 634"/>
                <a:gd name="T71" fmla="*/ 175198 h 634"/>
                <a:gd name="T72" fmla="*/ 138096 w 634"/>
                <a:gd name="T73" fmla="*/ 212328 h 634"/>
                <a:gd name="T74" fmla="*/ 196507 w 634"/>
                <a:gd name="T75" fmla="*/ 169790 h 634"/>
                <a:gd name="T76" fmla="*/ 159369 w 634"/>
                <a:gd name="T77" fmla="*/ 122206 h 634"/>
                <a:gd name="T78" fmla="*/ 196507 w 634"/>
                <a:gd name="T79" fmla="*/ 169790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13288" y="956213"/>
              <a:ext cx="598369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AU" sz="9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Website</a:t>
              </a:r>
              <a:endParaRPr lang="id-ID" sz="900" b="1" dirty="0">
                <a:solidFill>
                  <a:srgbClr val="7030A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447615" y="2326767"/>
              <a:ext cx="599660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Kebijakan</a:t>
              </a:r>
              <a:r>
                <a:rPr lang="en-ID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Riset</a:t>
              </a:r>
              <a:r>
                <a:rPr lang="en-ID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ID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Pengabdian</a:t>
              </a:r>
              <a:r>
                <a:rPr lang="en-ID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Masyarakat</a:t>
              </a:r>
              <a:endParaRPr lang="en-ID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ID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ID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Mendorong</a:t>
              </a:r>
              <a:r>
                <a:rPr lang="en-ID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Daya</a:t>
              </a:r>
              <a:r>
                <a:rPr lang="en-ID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Saing</a:t>
              </a:r>
              <a:r>
                <a:rPr lang="en-ID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Indonesia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718752" y="936214"/>
              <a:ext cx="1499423" cy="1499814"/>
              <a:chOff x="7755800" y="416997"/>
              <a:chExt cx="1999231" cy="1999752"/>
            </a:xfrm>
          </p:grpSpPr>
          <p:grpSp>
            <p:nvGrpSpPr>
              <p:cNvPr id="81" name="Group 80"/>
              <p:cNvGrpSpPr/>
              <p:nvPr/>
            </p:nvGrpSpPr>
            <p:grpSpPr>
              <a:xfrm rot="21316916">
                <a:off x="7755800" y="416997"/>
                <a:ext cx="1999231" cy="1999752"/>
                <a:chOff x="5013110" y="5059616"/>
                <a:chExt cx="3378533" cy="3379413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5013110" y="5059616"/>
                  <a:ext cx="3378533" cy="33794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3423" tIns="61712" rIns="123423" bIns="61712" rtlCol="0" anchor="ctr"/>
                <a:lstStyle/>
                <a:p>
                  <a:pPr algn="ctr"/>
                  <a:endParaRPr lang="bg-BG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5675662" y="5332687"/>
                  <a:ext cx="2176622" cy="256815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3423" tIns="61712" rIns="123423" bIns="61712" rtlCol="0" anchor="ctr"/>
                <a:lstStyle/>
                <a:p>
                  <a:pPr algn="ctr"/>
                  <a:endParaRPr lang="bg-BG"/>
                </a:p>
              </p:txBody>
            </p:sp>
          </p:grp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3865" y="793896"/>
                <a:ext cx="1182978" cy="1103921"/>
              </a:xfrm>
              <a:prstGeom prst="rect">
                <a:avLst/>
              </a:prstGeom>
            </p:spPr>
          </p:pic>
        </p:grpSp>
        <p:sp>
          <p:nvSpPr>
            <p:cNvPr id="85" name="TextBox 84"/>
            <p:cNvSpPr txBox="1"/>
            <p:nvPr/>
          </p:nvSpPr>
          <p:spPr>
            <a:xfrm>
              <a:off x="3776655" y="5204854"/>
              <a:ext cx="5338524" cy="10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AU" sz="1125" b="1" dirty="0">
                <a:solidFill>
                  <a:schemeClr val="tx2"/>
                </a:solidFill>
                <a:latin typeface="BlamDude BB" pitchFamily="2" charset="0"/>
              </a:endParaRPr>
            </a:p>
            <a:p>
              <a:pPr algn="ctr"/>
              <a:r>
                <a:rPr lang="en-AU" sz="1200" b="1" dirty="0" err="1" smtClean="0">
                  <a:solidFill>
                    <a:schemeClr val="tx2"/>
                  </a:solidFill>
                  <a:latin typeface="BlamDude BB" pitchFamily="2" charset="0"/>
                </a:rPr>
                <a:t>Direktorat</a:t>
              </a:r>
              <a:r>
                <a:rPr lang="en-AU" sz="1200" b="1" dirty="0" smtClean="0">
                  <a:solidFill>
                    <a:schemeClr val="tx2"/>
                  </a:solidFill>
                  <a:latin typeface="BlamDude BB" pitchFamily="2" charset="0"/>
                </a:rPr>
                <a:t> </a:t>
              </a:r>
              <a:r>
                <a:rPr lang="en-AU" sz="1200" b="1" dirty="0" err="1" smtClean="0">
                  <a:solidFill>
                    <a:schemeClr val="tx2"/>
                  </a:solidFill>
                  <a:latin typeface="BlamDude BB" pitchFamily="2" charset="0"/>
                </a:rPr>
                <a:t>Riset</a:t>
              </a:r>
              <a:r>
                <a:rPr lang="en-AU" sz="1200" b="1" dirty="0" smtClean="0">
                  <a:solidFill>
                    <a:schemeClr val="tx2"/>
                  </a:solidFill>
                  <a:latin typeface="BlamDude BB" pitchFamily="2" charset="0"/>
                </a:rPr>
                <a:t> </a:t>
              </a:r>
              <a:r>
                <a:rPr lang="en-AU" sz="1200" b="1" dirty="0" err="1" smtClean="0">
                  <a:solidFill>
                    <a:schemeClr val="tx2"/>
                  </a:solidFill>
                  <a:latin typeface="BlamDude BB" pitchFamily="2" charset="0"/>
                </a:rPr>
                <a:t>dan</a:t>
              </a:r>
              <a:r>
                <a:rPr lang="en-AU" sz="1200" b="1" dirty="0" smtClean="0">
                  <a:solidFill>
                    <a:schemeClr val="tx2"/>
                  </a:solidFill>
                  <a:latin typeface="BlamDude BB" pitchFamily="2" charset="0"/>
                </a:rPr>
                <a:t> </a:t>
              </a:r>
              <a:r>
                <a:rPr lang="en-AU" sz="1200" b="1" dirty="0" err="1" smtClean="0">
                  <a:solidFill>
                    <a:schemeClr val="tx2"/>
                  </a:solidFill>
                  <a:latin typeface="BlamDude BB" pitchFamily="2" charset="0"/>
                </a:rPr>
                <a:t>Pengabdian</a:t>
              </a:r>
              <a:r>
                <a:rPr lang="en-AU" sz="1200" b="1" dirty="0" smtClean="0">
                  <a:solidFill>
                    <a:schemeClr val="tx2"/>
                  </a:solidFill>
                  <a:latin typeface="BlamDude BB" pitchFamily="2" charset="0"/>
                </a:rPr>
                <a:t> </a:t>
              </a:r>
              <a:r>
                <a:rPr lang="en-AU" sz="1200" b="1" dirty="0" err="1" smtClean="0">
                  <a:solidFill>
                    <a:schemeClr val="tx2"/>
                  </a:solidFill>
                  <a:latin typeface="BlamDude BB" pitchFamily="2" charset="0"/>
                </a:rPr>
                <a:t>Masyarakat</a:t>
              </a:r>
              <a:endParaRPr lang="en-AU" sz="1200" b="1" dirty="0" smtClean="0">
                <a:solidFill>
                  <a:schemeClr val="tx2"/>
                </a:solidFill>
                <a:latin typeface="BlamDude BB" pitchFamily="2" charset="0"/>
              </a:endParaRPr>
            </a:p>
            <a:p>
              <a:pPr algn="ctr"/>
              <a:r>
                <a:rPr lang="en-AU" sz="1200" b="1" dirty="0" err="1" smtClean="0">
                  <a:solidFill>
                    <a:schemeClr val="tx2"/>
                  </a:solidFill>
                  <a:latin typeface="BlamDude BB" pitchFamily="2" charset="0"/>
                </a:rPr>
                <a:t>Ditjen</a:t>
              </a:r>
              <a:r>
                <a:rPr lang="en-AU" sz="1200" b="1" dirty="0" smtClean="0">
                  <a:solidFill>
                    <a:schemeClr val="tx2"/>
                  </a:solidFill>
                  <a:latin typeface="BlamDude BB" pitchFamily="2" charset="0"/>
                </a:rPr>
                <a:t> </a:t>
              </a:r>
              <a:r>
                <a:rPr lang="en-AU" sz="1200" b="1" dirty="0" err="1" smtClean="0">
                  <a:solidFill>
                    <a:schemeClr val="tx2"/>
                  </a:solidFill>
                  <a:latin typeface="BlamDude BB" pitchFamily="2" charset="0"/>
                </a:rPr>
                <a:t>Risbang</a:t>
              </a:r>
              <a:r>
                <a:rPr lang="en-AU" sz="1200" b="1" dirty="0" smtClean="0">
                  <a:solidFill>
                    <a:schemeClr val="tx2"/>
                  </a:solidFill>
                  <a:latin typeface="BlamDude BB" pitchFamily="2" charset="0"/>
                </a:rPr>
                <a:t>  KEMENRISTEK DIKTI</a:t>
              </a:r>
            </a:p>
            <a:p>
              <a:pPr algn="ctr"/>
              <a:endParaRPr lang="en-AU" sz="1200" b="1" dirty="0">
                <a:solidFill>
                  <a:schemeClr val="tx2"/>
                </a:solidFill>
                <a:latin typeface="BlamDude BB" pitchFamily="2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7165516" y="4588077"/>
            <a:ext cx="1735054" cy="276692"/>
          </a:xfrm>
          <a:prstGeom prst="rect">
            <a:avLst/>
          </a:prstGeom>
          <a:noFill/>
        </p:spPr>
        <p:txBody>
          <a:bodyPr wrap="none" lIns="30176" tIns="15088" rIns="30176" bIns="15088" rtlCol="0">
            <a:spAutoFit/>
          </a:bodyPr>
          <a:lstStyle/>
          <a:p>
            <a:r>
              <a:rPr lang="en-ID" sz="1600" b="1" dirty="0" err="1">
                <a:solidFill>
                  <a:srgbClr val="C00000"/>
                </a:solidFill>
              </a:rPr>
              <a:t>Ocky</a:t>
            </a:r>
            <a:r>
              <a:rPr lang="en-ID" sz="1600" b="1" dirty="0">
                <a:solidFill>
                  <a:srgbClr val="C00000"/>
                </a:solidFill>
              </a:rPr>
              <a:t> </a:t>
            </a:r>
            <a:r>
              <a:rPr lang="en-ID" sz="1600" b="1" dirty="0" err="1">
                <a:solidFill>
                  <a:srgbClr val="C00000"/>
                </a:solidFill>
              </a:rPr>
              <a:t>Karna</a:t>
            </a:r>
            <a:r>
              <a:rPr lang="en-ID" sz="1600" b="1" dirty="0">
                <a:solidFill>
                  <a:srgbClr val="C00000"/>
                </a:solidFill>
              </a:rPr>
              <a:t> </a:t>
            </a:r>
            <a:r>
              <a:rPr lang="en-ID" sz="1600" b="1" dirty="0" err="1">
                <a:solidFill>
                  <a:srgbClr val="C00000"/>
                </a:solidFill>
              </a:rPr>
              <a:t>Radjasa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1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791448" y="6356351"/>
            <a:ext cx="2133600" cy="365125"/>
          </a:xfrm>
          <a:noFill/>
          <a:ln>
            <a:miter lim="800000"/>
          </a:ln>
        </p:spPr>
        <p:txBody>
          <a:bodyPr/>
          <a:lstStyle/>
          <a:p>
            <a:fld id="{D63E969F-D4D8-4C2B-B4F1-B6558A82D148}" type="slidenum">
              <a:rPr lang="en-US"/>
              <a:pPr/>
              <a:t>10</a:t>
            </a:fld>
            <a:endParaRPr lang="en-US"/>
          </a:p>
        </p:txBody>
      </p:sp>
      <p:sp>
        <p:nvSpPr>
          <p:cNvPr id="10" name="Title 1"/>
          <p:cNvSpPr txBox="1"/>
          <p:nvPr/>
        </p:nvSpPr>
        <p:spPr>
          <a:xfrm>
            <a:off x="3024166" y="214290"/>
            <a:ext cx="7286676" cy="7858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54308" tIns="27154" rIns="54308" bIns="27154"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rPr>
              <a:t>Kebutuhan Jurnal Terakreditasi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66845" y="1214423"/>
          <a:ext cx="8758403" cy="553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859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14616">
                <a:tc rowSpan="2"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Kelompok</a:t>
                      </a:r>
                      <a:r>
                        <a:rPr lang="id-ID" sz="1600" baseline="0" dirty="0"/>
                        <a:t> Bidang Ilmu</a:t>
                      </a:r>
                      <a:endParaRPr lang="id-ID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Jumlah Mahasiswa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Jabatan Akademik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Kebutuhan Jurnal </a:t>
                      </a:r>
                      <a:r>
                        <a:rPr lang="id-ID" sz="1400"/>
                        <a:t>Nasional Terakreditasi</a:t>
                      </a:r>
                      <a:endParaRPr lang="id-ID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/>
                        <a:t>Jurnal </a:t>
                      </a:r>
                      <a:r>
                        <a:rPr lang="id-ID" sz="1400" dirty="0"/>
                        <a:t>Nasional Terakreditasi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1400" dirty="0"/>
                        <a:t>Kekurangan</a:t>
                      </a:r>
                      <a:r>
                        <a:rPr lang="id-ID" sz="1400" baseline="0" dirty="0"/>
                        <a:t> </a:t>
                      </a:r>
                      <a:r>
                        <a:rPr lang="id-ID" sz="1400" dirty="0"/>
                        <a:t>Jurnal Nasional Terakreditasi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b="0" i="0" u="none" strike="noStrike" dirty="0">
                          <a:solidFill>
                            <a:schemeClr val="bg1"/>
                          </a:solidFill>
                          <a:latin typeface="Calibri" panose="020F0502020204030204"/>
                        </a:rPr>
                        <a:t>S1</a:t>
                      </a: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S2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chemeClr val="bg1"/>
                          </a:solidFill>
                          <a:latin typeface="Calibri" panose="020F0502020204030204"/>
                        </a:rPr>
                        <a:t>S3</a:t>
                      </a: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LK</a:t>
                      </a:r>
                      <a:endParaRPr lang="id-ID" sz="2000" b="1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>
                          <a:solidFill>
                            <a:schemeClr val="bg1"/>
                          </a:solidFill>
                          <a:latin typeface="Calibri" panose="020F0502020204030204"/>
                        </a:rPr>
                        <a:t>GB</a:t>
                      </a: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Agama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  33.651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  2.897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1.108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              422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     79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99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42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57</a:t>
                      </a:r>
                    </a:p>
                  </a:txBody>
                  <a:tcPr marL="7200" marR="720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Ekonomi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1.073.688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60.899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3.568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          4.347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   565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1.760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34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1.726 </a:t>
                      </a:r>
                    </a:p>
                  </a:txBody>
                  <a:tcPr marL="7200" marR="720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Humaniora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  91.548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  3.727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  534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          1.024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   160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162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31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131 </a:t>
                      </a:r>
                    </a:p>
                  </a:txBody>
                  <a:tcPr marL="7200" marR="720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Kesehatan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258.157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15.974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1.196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          2.056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   553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527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46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481 </a:t>
                      </a:r>
                    </a:p>
                  </a:txBody>
                  <a:tcPr marL="7200" marR="720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MIPA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137.172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  4.978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  730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          1.827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   414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249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231 </a:t>
                      </a:r>
                    </a:p>
                  </a:txBody>
                  <a:tcPr marL="7200" marR="720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Pendidikan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1.208.225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60.857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4.847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          7.290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1.003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1.970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1.953 </a:t>
                      </a:r>
                    </a:p>
                  </a:txBody>
                  <a:tcPr marL="7200" marR="720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Pertanian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263.401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  7.216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1.727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          4.753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   983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511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28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483 </a:t>
                      </a:r>
                    </a:p>
                  </a:txBody>
                  <a:tcPr marL="7200" marR="720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Seni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  48.921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  1.108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  145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              503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     33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62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57 </a:t>
                      </a:r>
                    </a:p>
                  </a:txBody>
                  <a:tcPr marL="7200" marR="720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Sosial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780.002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61.907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6.007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          5.532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   912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1.869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20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1.849 </a:t>
                      </a:r>
                    </a:p>
                  </a:txBody>
                  <a:tcPr marL="7200" marR="720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Teknik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860.129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20.062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1.776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          5.544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   605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874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26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848 </a:t>
                      </a:r>
                    </a:p>
                  </a:txBody>
                  <a:tcPr marL="7200" marR="720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algn="l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Grand Total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4.754.894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239.625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21.638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             33.298 </a:t>
                      </a:r>
                    </a:p>
                  </a:txBody>
                  <a:tcPr marL="7200" marR="720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5.307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8.084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267 </a:t>
                      </a:r>
                    </a:p>
                  </a:txBody>
                  <a:tcPr marL="7200" marR="720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id-ID" sz="1800" b="1" i="0" u="none" strike="noStrike" dirty="0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7.817 </a:t>
                      </a:r>
                    </a:p>
                  </a:txBody>
                  <a:tcPr marL="7200" marR="720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8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80" y="142852"/>
            <a:ext cx="7072362" cy="714380"/>
          </a:xfrm>
        </p:spPr>
        <p:txBody>
          <a:bodyPr>
            <a:noAutofit/>
          </a:bodyPr>
          <a:lstStyle/>
          <a:p>
            <a:r>
              <a:rPr lang="en-US" sz="2400" dirty="0"/>
              <a:t>Grading </a:t>
            </a:r>
            <a:r>
              <a:rPr lang="en-US" sz="2400" dirty="0" err="1"/>
              <a:t>Jurnal</a:t>
            </a:r>
            <a:r>
              <a:rPr lang="en-US" sz="2400" dirty="0"/>
              <a:t> </a:t>
            </a:r>
            <a:r>
              <a:rPr lang="en-US" sz="2400" dirty="0" err="1"/>
              <a:t>Elektronik</a:t>
            </a:r>
            <a:r>
              <a:rPr lang="id-ID" sz="2400" dirty="0"/>
              <a:t/>
            </a:r>
            <a:br>
              <a:rPr lang="id-ID" sz="2400" dirty="0"/>
            </a:br>
            <a:r>
              <a:rPr lang="id-ID" sz="2000" dirty="0"/>
              <a:t>menggunakan aplikasi Arjuna dan akan Terindeks Sinta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81158" y="2000242"/>
          <a:ext cx="4214842" cy="3803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7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5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4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Status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Nilai Total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Peringkat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Terbitan Berkala Ilmiah</a:t>
                      </a:r>
                      <a:r>
                        <a:rPr lang="en-US" sz="1800" dirty="0">
                          <a:effectLst/>
                        </a:rPr>
                        <a:t> Terakreditasi Nasional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≥85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A (sangat baik)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0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Terbitan Berkala Ilmiah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Terakreditasi</a:t>
                      </a:r>
                      <a:r>
                        <a:rPr lang="en-US" sz="1800" dirty="0">
                          <a:effectLst/>
                        </a:rPr>
                        <a:t> Nasional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70</a:t>
                      </a:r>
                      <a:r>
                        <a:rPr lang="en-US" sz="1800" baseline="0">
                          <a:effectLst/>
                        </a:rPr>
                        <a:t> </a:t>
                      </a:r>
                      <a:r>
                        <a:rPr lang="id-ID" sz="1800">
                          <a:effectLst/>
                        </a:rPr>
                        <a:t>≤ 85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B (baik)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78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Terbitan Berkala Ilmiah </a:t>
                      </a:r>
                      <a:r>
                        <a:rPr lang="en-US" sz="1800" dirty="0" err="1">
                          <a:effectLst/>
                        </a:rPr>
                        <a:t>Tidak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Terakreditasi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&lt; 70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Tidak Terakreditasi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081838" y="1928807"/>
          <a:ext cx="3086128" cy="3881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6473">
                  <a:extLst>
                    <a:ext uri="{9D8B030D-6E8A-4147-A177-3AD203B41FA5}">
                      <a16:colId xmlns:a16="http://schemas.microsoft.com/office/drawing/2014/main" xmlns="" val="263134249"/>
                    </a:ext>
                  </a:extLst>
                </a:gridCol>
                <a:gridCol w="1459655">
                  <a:extLst>
                    <a:ext uri="{9D8B030D-6E8A-4147-A177-3AD203B41FA5}">
                      <a16:colId xmlns:a16="http://schemas.microsoft.com/office/drawing/2014/main" xmlns="" val="355524848"/>
                    </a:ext>
                  </a:extLst>
                </a:gridCol>
              </a:tblGrid>
              <a:tr h="55449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KELOMPOK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u="none" strike="noStrike">
                          <a:effectLst/>
                        </a:rPr>
                        <a:t>NILAI</a:t>
                      </a:r>
                      <a:endParaRPr lang="id-ID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207023376"/>
                  </a:ext>
                </a:extLst>
              </a:tr>
              <a:tr h="55449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Sinta 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u="none" strike="noStrike" dirty="0">
                          <a:effectLst/>
                        </a:rPr>
                        <a:t>85 ≤- 100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47914487"/>
                  </a:ext>
                </a:extLst>
              </a:tr>
              <a:tr h="55449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u="none" strike="noStrike" dirty="0">
                          <a:effectLst/>
                        </a:rPr>
                        <a:t>Sinta 2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u="none" strike="noStrike" dirty="0">
                          <a:effectLst/>
                        </a:rPr>
                        <a:t>70 - &lt;85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653401765"/>
                  </a:ext>
                </a:extLst>
              </a:tr>
              <a:tr h="55449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u="none" strike="noStrike" dirty="0">
                          <a:effectLst/>
                        </a:rPr>
                        <a:t>Snta 3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u="none" strike="noStrike" dirty="0">
                          <a:effectLst/>
                        </a:rPr>
                        <a:t>60 - &lt;70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68773751"/>
                  </a:ext>
                </a:extLst>
              </a:tr>
              <a:tr h="55449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u="none" strike="noStrike" dirty="0">
                          <a:effectLst/>
                        </a:rPr>
                        <a:t>Sinta 4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u="none" strike="noStrike" dirty="0">
                          <a:effectLst/>
                        </a:rPr>
                        <a:t>50 - &lt;60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861017743"/>
                  </a:ext>
                </a:extLst>
              </a:tr>
              <a:tr h="55449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u="none" strike="noStrike" dirty="0">
                          <a:effectLst/>
                        </a:rPr>
                        <a:t>Sinta 5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u="none" strike="noStrike" dirty="0">
                          <a:effectLst/>
                        </a:rPr>
                        <a:t>40 - &lt;50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68053420"/>
                  </a:ext>
                </a:extLst>
              </a:tr>
              <a:tr h="55449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u="none" strike="noStrike" dirty="0">
                          <a:effectLst/>
                        </a:rPr>
                        <a:t>Sinta 6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u="none" strike="noStrike" dirty="0">
                          <a:effectLst/>
                        </a:rPr>
                        <a:t>30 -&lt;39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3836567"/>
                  </a:ext>
                </a:extLst>
              </a:tr>
            </a:tbl>
          </a:graphicData>
        </a:graphic>
      </p:graphicFrame>
      <p:sp>
        <p:nvSpPr>
          <p:cNvPr id="9" name="Arrow: Right 8"/>
          <p:cNvSpPr/>
          <p:nvPr/>
        </p:nvSpPr>
        <p:spPr>
          <a:xfrm>
            <a:off x="6096000" y="2144095"/>
            <a:ext cx="917498" cy="357092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55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AA12A3-F030-4C7A-907B-C53919AB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5" y="149946"/>
            <a:ext cx="10058400" cy="702303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rgbClr val="FF0000"/>
                </a:solidFill>
              </a:rPr>
              <a:t>DASAR PENELITIAN BERBASIS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17DD66-1149-4A45-B0EE-5F48F934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5" y="1224880"/>
            <a:ext cx="11742820" cy="496944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AU" sz="3200" dirty="0"/>
              <a:t>PERMENKEU 106/2016  DAN PERMENKEU 86 2017 </a:t>
            </a:r>
            <a:r>
              <a:rPr lang="en-AU" sz="3200" dirty="0">
                <a:sym typeface="Wingdings" panose="05000000000000000000" pitchFamily="2" charset="2"/>
              </a:rPr>
              <a:t> STANDAR BIAYA KELUARAN</a:t>
            </a: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AU" sz="3200" dirty="0">
                <a:sym typeface="Wingdings" panose="05000000000000000000" pitchFamily="2" charset="2"/>
              </a:rPr>
              <a:t>PERMENRISTEKDIKTI 69/2016  PEDOMAN PEMBENTUKAN KOMITE PENILAIAN DAN TATACARA PELAKSANAAN PENILAIAN PENELITIAN MENGGUNAAN STANDAR BIAYA KELUARAN</a:t>
            </a: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AU" sz="3200" dirty="0">
                <a:sym typeface="Wingdings" panose="05000000000000000000" pitchFamily="2" charset="2"/>
              </a:rPr>
              <a:t>PERDIRJEN PERBENDAHARAAN 15/2017  PETUNJUK PELAKSANAAN PEMBAYARAN ANGGARAN PENELITIAN BERBASIS STANDAR BIAYA KELUARAN SUB KELUARAN PENELITIAN</a:t>
            </a: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AU" sz="3200" dirty="0">
                <a:sym typeface="Wingdings" panose="05000000000000000000" pitchFamily="2" charset="2"/>
              </a:rPr>
              <a:t>PERPRES 16 TAHUN 2018  PENGADAAN BARANG DAN JASA PEMERINTAH</a:t>
            </a: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AU" sz="3200" dirty="0">
                <a:sym typeface="Wingdings" panose="05000000000000000000" pitchFamily="2" charset="2"/>
              </a:rPr>
              <a:t>PERMENRISTEKDIKTI 20/2018  TATACARA KONTRAK PENELITIAN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324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F475A20-745C-40CF-BDEC-24C82DE1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9FCB5D-6084-4F18-B94C-31C8CBBA4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02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931D05-3139-461F-9223-D8623E36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7" y="828814"/>
            <a:ext cx="5903494" cy="5479352"/>
          </a:xfrm>
          <a:solidFill>
            <a:schemeClr val="accent2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chemeClr val="bg1"/>
                </a:solidFill>
              </a:rPr>
              <a:t>Pasal</a:t>
            </a:r>
            <a:r>
              <a:rPr lang="en-AU" dirty="0">
                <a:solidFill>
                  <a:schemeClr val="bg1"/>
                </a:solidFill>
              </a:rPr>
              <a:t> 1 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Definisi</a:t>
            </a:r>
            <a:endParaRPr lang="en-AU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2 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Lingkup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Penelitian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+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Pelaksanaan</a:t>
            </a:r>
            <a:endParaRPr lang="en-AU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3 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Penjelasana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Jenis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Penelitian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pada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4 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Penyelenggara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dan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Pelaksana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Penelitian</a:t>
            </a:r>
            <a:endParaRPr lang="en-AU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5 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Penjelasan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Pelaksana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Penelitian</a:t>
            </a:r>
            <a:endParaRPr lang="en-AU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6 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Jumlah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Pelaksana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penelitian</a:t>
            </a:r>
            <a:endParaRPr lang="en-AU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7 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Penelitian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kompetitif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dan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penugasan</a:t>
            </a:r>
            <a:endParaRPr lang="en-AU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8 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Tahapan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penentuan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penelitian</a:t>
            </a:r>
            <a:endParaRPr lang="en-AU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9 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Pengumuman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untuk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pelaksanaan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penelitian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10  Proposal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Penelitian</a:t>
            </a:r>
            <a:endParaRPr lang="en-AU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11  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Pelaksanaan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Seleksi</a:t>
            </a:r>
            <a:endParaRPr lang="en-AU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12 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Penetapan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pelaksana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penelitian</a:t>
            </a:r>
            <a:endParaRPr lang="en-AU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13 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Multisources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14 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Kaidah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ilmiah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dalam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pelaksanaan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chemeClr val="bg1"/>
                </a:solidFill>
                <a:sym typeface="Wingdings" panose="05000000000000000000" pitchFamily="2" charset="2"/>
              </a:rPr>
              <a:t>penlitian</a:t>
            </a:r>
            <a:endParaRPr lang="en-AU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B2667802-D6A4-4CD3-B147-6A00223D2B8B}"/>
              </a:ext>
            </a:extLst>
          </p:cNvPr>
          <p:cNvSpPr txBox="1">
            <a:spLocks/>
          </p:cNvSpPr>
          <p:nvPr/>
        </p:nvSpPr>
        <p:spPr>
          <a:xfrm>
            <a:off x="6497053" y="828814"/>
            <a:ext cx="5502441" cy="54793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15 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Kontrak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Penelitian</a:t>
            </a:r>
            <a:endParaRPr lang="en-AU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Pasala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16 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Pelaksanaan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Kontrak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Tahun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Jamak</a:t>
            </a:r>
            <a:endParaRPr lang="en-AU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17  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Pelaksanaan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Penelitian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: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Pencairan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dana,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Catatan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harian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, dan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bukti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rinci</a:t>
            </a:r>
            <a:endParaRPr lang="en-AU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18 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Monev</a:t>
            </a:r>
            <a:endParaRPr lang="en-AU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19 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Laporan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Penelitian</a:t>
            </a:r>
            <a:endParaRPr lang="en-AU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20  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Keluaran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Penelitian</a:t>
            </a:r>
            <a:endParaRPr lang="en-AU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21  Waktu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Penelitian</a:t>
            </a:r>
            <a:endParaRPr lang="en-AU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Pasasl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22 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Jenis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Keluaran</a:t>
            </a:r>
            <a:endParaRPr lang="en-AU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23 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Pedoman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Penelitian</a:t>
            </a:r>
            <a:endParaRPr lang="en-AU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24 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Kegagalan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Penelitian</a:t>
            </a:r>
            <a:endParaRPr lang="en-AU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25  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Sanksi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Administratif</a:t>
            </a:r>
            <a:endParaRPr lang="en-AU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26 --.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Kontrak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yang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sudah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terjadi</a:t>
            </a:r>
            <a:endParaRPr lang="en-AU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Pasal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27 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Tanggal</a:t>
            </a:r>
            <a:r>
              <a:rPr lang="en-AU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AU" dirty="0" err="1">
                <a:solidFill>
                  <a:srgbClr val="C00000"/>
                </a:solidFill>
                <a:sym typeface="Wingdings" panose="05000000000000000000" pitchFamily="2" charset="2"/>
              </a:rPr>
              <a:t>Berlaku</a:t>
            </a:r>
            <a:endParaRPr lang="en-AU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6DE5F4C-FFE0-437F-8CBE-1C06449E1CAB}"/>
              </a:ext>
            </a:extLst>
          </p:cNvPr>
          <p:cNvSpPr/>
          <p:nvPr/>
        </p:nvSpPr>
        <p:spPr>
          <a:xfrm>
            <a:off x="2064772" y="188192"/>
            <a:ext cx="8141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PERMENRISTEKDIKTI 20/2018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1164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AA12A3-F030-4C7A-907B-C53919AB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5" y="149946"/>
            <a:ext cx="10058400" cy="702303"/>
          </a:xfrm>
        </p:spPr>
        <p:txBody>
          <a:bodyPr>
            <a:normAutofit/>
          </a:bodyPr>
          <a:lstStyle/>
          <a:p>
            <a:r>
              <a:rPr lang="en-AU" sz="3600" b="1" dirty="0"/>
              <a:t>PENYELENGGARA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17DD66-1149-4A45-B0EE-5F48F934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5" y="988906"/>
            <a:ext cx="11742820" cy="2440094"/>
          </a:xfrm>
        </p:spPr>
        <p:txBody>
          <a:bodyPr>
            <a:normAutofit fontScale="77500" lnSpcReduction="20000"/>
          </a:bodyPr>
          <a:lstStyle/>
          <a:p>
            <a:pPr marL="352425" indent="-352425">
              <a:lnSpc>
                <a:spcPct val="100000"/>
              </a:lnSpc>
              <a:spcBef>
                <a:spcPts val="300"/>
              </a:spcBef>
              <a:buNone/>
            </a:pPr>
            <a:r>
              <a:rPr lang="en-AU" dirty="0"/>
              <a:t>a.	</a:t>
            </a:r>
            <a:r>
              <a:rPr lang="en-AU" dirty="0" err="1"/>
              <a:t>Menetapkan</a:t>
            </a:r>
            <a:r>
              <a:rPr lang="en-AU" dirty="0"/>
              <a:t>: </a:t>
            </a:r>
            <a:r>
              <a:rPr lang="en-AU" dirty="0" err="1"/>
              <a:t>rencana</a:t>
            </a:r>
            <a:r>
              <a:rPr lang="en-AU" dirty="0"/>
              <a:t> </a:t>
            </a:r>
            <a:r>
              <a:rPr lang="en-AU" dirty="0" err="1"/>
              <a:t>strategis</a:t>
            </a:r>
            <a:r>
              <a:rPr lang="en-AU" dirty="0"/>
              <a:t> </a:t>
            </a:r>
            <a:r>
              <a:rPr lang="en-AU" dirty="0" err="1"/>
              <a:t>Penelitian</a:t>
            </a:r>
            <a:r>
              <a:rPr lang="en-AU" dirty="0"/>
              <a:t>; program </a:t>
            </a:r>
            <a:r>
              <a:rPr lang="en-AU" dirty="0" err="1"/>
              <a:t>Penelitian</a:t>
            </a:r>
            <a:r>
              <a:rPr lang="en-AU" dirty="0"/>
              <a:t> ; </a:t>
            </a:r>
            <a:r>
              <a:rPr lang="en-AU" dirty="0" err="1"/>
              <a:t>Pedoman</a:t>
            </a:r>
            <a:r>
              <a:rPr lang="en-AU" dirty="0"/>
              <a:t> </a:t>
            </a:r>
            <a:r>
              <a:rPr lang="en-AU" dirty="0" err="1"/>
              <a:t>Pelaksanaan</a:t>
            </a:r>
            <a:r>
              <a:rPr lang="en-AU" dirty="0"/>
              <a:t>; </a:t>
            </a:r>
            <a:r>
              <a:rPr lang="en-AU" dirty="0" err="1"/>
              <a:t>Komite</a:t>
            </a:r>
            <a:r>
              <a:rPr lang="en-AU" dirty="0"/>
              <a:t> </a:t>
            </a:r>
            <a:r>
              <a:rPr lang="en-AU" dirty="0" err="1"/>
              <a:t>Penilaian</a:t>
            </a:r>
            <a:r>
              <a:rPr lang="en-AU" dirty="0"/>
              <a:t> Proposal </a:t>
            </a:r>
            <a:r>
              <a:rPr lang="en-AU" dirty="0" err="1"/>
              <a:t>Penelitian</a:t>
            </a:r>
            <a:r>
              <a:rPr lang="en-AU" dirty="0"/>
              <a:t> dan/</a:t>
            </a:r>
            <a:r>
              <a:rPr lang="en-AU" dirty="0" err="1"/>
              <a:t>atau</a:t>
            </a:r>
            <a:r>
              <a:rPr lang="en-AU" dirty="0"/>
              <a:t> Reviewer Proposal </a:t>
            </a:r>
            <a:r>
              <a:rPr lang="en-AU" dirty="0" err="1"/>
              <a:t>Penelitian</a:t>
            </a:r>
            <a:r>
              <a:rPr lang="en-AU" dirty="0"/>
              <a:t>; </a:t>
            </a:r>
            <a:r>
              <a:rPr lang="en-AU" dirty="0" err="1"/>
              <a:t>Komite</a:t>
            </a:r>
            <a:r>
              <a:rPr lang="en-AU" dirty="0"/>
              <a:t> </a:t>
            </a:r>
            <a:r>
              <a:rPr lang="en-AU" dirty="0" err="1"/>
              <a:t>Penilaian</a:t>
            </a:r>
            <a:r>
              <a:rPr lang="en-AU" dirty="0"/>
              <a:t> </a:t>
            </a:r>
            <a:r>
              <a:rPr lang="en-AU" dirty="0" err="1"/>
              <a:t>Keluaran</a:t>
            </a:r>
            <a:r>
              <a:rPr lang="en-AU" dirty="0"/>
              <a:t> </a:t>
            </a:r>
            <a:r>
              <a:rPr lang="en-AU" dirty="0" err="1"/>
              <a:t>Penelitian</a:t>
            </a:r>
            <a:r>
              <a:rPr lang="en-AU" dirty="0"/>
              <a:t> dan/</a:t>
            </a:r>
            <a:r>
              <a:rPr lang="en-AU" dirty="0" err="1"/>
              <a:t>atau</a:t>
            </a:r>
            <a:r>
              <a:rPr lang="en-AU" dirty="0"/>
              <a:t> Reviewer </a:t>
            </a:r>
            <a:r>
              <a:rPr lang="en-AU" dirty="0" err="1"/>
              <a:t>Keluaran</a:t>
            </a:r>
            <a:r>
              <a:rPr lang="en-AU" dirty="0"/>
              <a:t> </a:t>
            </a:r>
            <a:r>
              <a:rPr lang="en-AU" dirty="0" err="1"/>
              <a:t>Penelitian</a:t>
            </a:r>
            <a:r>
              <a:rPr lang="en-AU" dirty="0"/>
              <a:t>; </a:t>
            </a:r>
            <a:r>
              <a:rPr lang="en-AU" dirty="0" err="1"/>
              <a:t>pelaksana</a:t>
            </a:r>
            <a:r>
              <a:rPr lang="en-AU" dirty="0"/>
              <a:t> </a:t>
            </a:r>
            <a:r>
              <a:rPr lang="en-AU" dirty="0" err="1"/>
              <a:t>Penelitian</a:t>
            </a:r>
            <a:r>
              <a:rPr lang="en-AU" dirty="0"/>
              <a:t>;  </a:t>
            </a:r>
            <a:r>
              <a:rPr lang="en-AU" dirty="0" err="1"/>
              <a:t>Penelitian</a:t>
            </a:r>
            <a:r>
              <a:rPr lang="en-AU" dirty="0"/>
              <a:t> yang </a:t>
            </a:r>
            <a:r>
              <a:rPr lang="en-AU" dirty="0" err="1"/>
              <a:t>bersifat</a:t>
            </a:r>
            <a:r>
              <a:rPr lang="en-AU" dirty="0"/>
              <a:t> </a:t>
            </a:r>
            <a:r>
              <a:rPr lang="en-AU" dirty="0" err="1"/>
              <a:t>khusus</a:t>
            </a:r>
            <a:r>
              <a:rPr lang="en-AU" dirty="0"/>
              <a:t>; dan </a:t>
            </a:r>
            <a:r>
              <a:rPr lang="en-AU" dirty="0" err="1"/>
              <a:t>perwakilan</a:t>
            </a:r>
            <a:r>
              <a:rPr lang="en-AU" dirty="0"/>
              <a:t> </a:t>
            </a:r>
            <a:r>
              <a:rPr lang="en-AU" dirty="0" err="1"/>
              <a:t>kuasa</a:t>
            </a:r>
            <a:r>
              <a:rPr lang="en-AU" dirty="0"/>
              <a:t> </a:t>
            </a:r>
            <a:r>
              <a:rPr lang="en-AU" dirty="0" err="1"/>
              <a:t>penandatanganan</a:t>
            </a:r>
            <a:r>
              <a:rPr lang="en-AU" dirty="0"/>
              <a:t> </a:t>
            </a:r>
            <a:r>
              <a:rPr lang="en-AU" dirty="0" err="1"/>
              <a:t>kontrak</a:t>
            </a:r>
            <a:r>
              <a:rPr lang="en-AU" dirty="0"/>
              <a:t> </a:t>
            </a:r>
            <a:r>
              <a:rPr lang="en-AU" dirty="0" err="1"/>
              <a:t>Penelitian</a:t>
            </a:r>
            <a:r>
              <a:rPr lang="en-AU" dirty="0"/>
              <a:t>. </a:t>
            </a:r>
          </a:p>
          <a:p>
            <a:pPr marL="352425" indent="-352425">
              <a:lnSpc>
                <a:spcPct val="100000"/>
              </a:lnSpc>
              <a:spcBef>
                <a:spcPts val="300"/>
              </a:spcBef>
              <a:buNone/>
            </a:pPr>
            <a:r>
              <a:rPr lang="en-AU" dirty="0"/>
              <a:t>b.	</a:t>
            </a:r>
            <a:r>
              <a:rPr lang="en-AU" dirty="0" err="1"/>
              <a:t>Melakukan</a:t>
            </a:r>
            <a:r>
              <a:rPr lang="en-AU" dirty="0"/>
              <a:t> </a:t>
            </a:r>
            <a:r>
              <a:rPr lang="en-AU" dirty="0" err="1"/>
              <a:t>penjaminan</a:t>
            </a:r>
            <a:r>
              <a:rPr lang="en-AU" dirty="0"/>
              <a:t> </a:t>
            </a:r>
            <a:r>
              <a:rPr lang="en-AU" dirty="0" err="1"/>
              <a:t>mutu</a:t>
            </a:r>
            <a:r>
              <a:rPr lang="en-AU" dirty="0"/>
              <a:t> </a:t>
            </a:r>
            <a:r>
              <a:rPr lang="en-AU" dirty="0" err="1"/>
              <a:t>pelaksanaan</a:t>
            </a:r>
            <a:r>
              <a:rPr lang="en-AU" dirty="0"/>
              <a:t> </a:t>
            </a:r>
            <a:r>
              <a:rPr lang="en-AU" dirty="0" err="1"/>
              <a:t>penelitian</a:t>
            </a:r>
            <a:r>
              <a:rPr lang="en-AU" dirty="0"/>
              <a:t>; dan </a:t>
            </a:r>
          </a:p>
          <a:p>
            <a:pPr marL="352425" indent="-352425">
              <a:lnSpc>
                <a:spcPct val="100000"/>
              </a:lnSpc>
              <a:spcBef>
                <a:spcPts val="300"/>
              </a:spcBef>
              <a:buNone/>
            </a:pPr>
            <a:r>
              <a:rPr lang="en-AU" dirty="0"/>
              <a:t>c.	</a:t>
            </a:r>
            <a:r>
              <a:rPr lang="en-AU" dirty="0" err="1"/>
              <a:t>Menerbitkan</a:t>
            </a:r>
            <a:r>
              <a:rPr lang="en-AU" dirty="0"/>
              <a:t> Surat </a:t>
            </a:r>
            <a:r>
              <a:rPr lang="en-AU" dirty="0" err="1"/>
              <a:t>Penugasan</a:t>
            </a:r>
            <a:r>
              <a:rPr lang="en-AU" dirty="0"/>
              <a:t> </a:t>
            </a:r>
            <a:r>
              <a:rPr lang="en-AU" dirty="0" err="1"/>
              <a:t>kepada</a:t>
            </a:r>
            <a:r>
              <a:rPr lang="en-AU" dirty="0"/>
              <a:t> </a:t>
            </a:r>
            <a:r>
              <a:rPr lang="en-AU" dirty="0" err="1"/>
              <a:t>pelaksana</a:t>
            </a:r>
            <a:r>
              <a:rPr lang="en-AU" dirty="0"/>
              <a:t> </a:t>
            </a:r>
            <a:r>
              <a:rPr lang="en-AU" dirty="0" err="1"/>
              <a:t>Penelitian</a:t>
            </a:r>
            <a:r>
              <a:rPr lang="en-AU" dirty="0"/>
              <a:t> yang </a:t>
            </a:r>
            <a:r>
              <a:rPr lang="en-AU" dirty="0" err="1"/>
              <a:t>ditugaskan</a:t>
            </a:r>
            <a:r>
              <a:rPr lang="en-AU" dirty="0"/>
              <a:t> </a:t>
            </a:r>
            <a:r>
              <a:rPr lang="en-AU" dirty="0" err="1"/>
              <a:t>untuk</a:t>
            </a:r>
            <a:r>
              <a:rPr lang="en-AU" dirty="0"/>
              <a:t> </a:t>
            </a:r>
            <a:r>
              <a:rPr lang="en-AU" dirty="0" err="1"/>
              <a:t>melakukan</a:t>
            </a:r>
            <a:r>
              <a:rPr lang="en-AU" dirty="0"/>
              <a:t> </a:t>
            </a:r>
            <a:r>
              <a:rPr lang="en-AU" dirty="0" err="1"/>
              <a:t>Penelitian</a:t>
            </a:r>
            <a:r>
              <a:rPr lang="en-AU" dirty="0"/>
              <a:t>.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D31033E2-014B-4645-A02B-A9C6797F0647}"/>
              </a:ext>
            </a:extLst>
          </p:cNvPr>
          <p:cNvSpPr txBox="1">
            <a:spLocks/>
          </p:cNvSpPr>
          <p:nvPr/>
        </p:nvSpPr>
        <p:spPr>
          <a:xfrm>
            <a:off x="256675" y="3286394"/>
            <a:ext cx="10058400" cy="702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/>
              <a:t>PELAKSANA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2D510E9-5AA7-424E-9342-9096167B938A}"/>
              </a:ext>
            </a:extLst>
          </p:cNvPr>
          <p:cNvSpPr txBox="1">
            <a:spLocks/>
          </p:cNvSpPr>
          <p:nvPr/>
        </p:nvSpPr>
        <p:spPr>
          <a:xfrm>
            <a:off x="256675" y="3948675"/>
            <a:ext cx="11373851" cy="24400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>
              <a:lnSpc>
                <a:spcPct val="100000"/>
              </a:lnSpc>
              <a:spcBef>
                <a:spcPts val="300"/>
              </a:spcBef>
              <a:buNone/>
            </a:pPr>
            <a:r>
              <a:rPr lang="en-AU" dirty="0"/>
              <a:t>a.	</a:t>
            </a:r>
            <a:r>
              <a:rPr lang="en-AU" dirty="0" err="1"/>
              <a:t>Individu</a:t>
            </a:r>
            <a:r>
              <a:rPr lang="en-AU" dirty="0"/>
              <a:t>/</a:t>
            </a:r>
            <a:r>
              <a:rPr lang="en-AU" dirty="0" err="1"/>
              <a:t>kumpulan</a:t>
            </a:r>
            <a:r>
              <a:rPr lang="en-AU" dirty="0"/>
              <a:t> </a:t>
            </a:r>
            <a:r>
              <a:rPr lang="en-AU" dirty="0" err="1"/>
              <a:t>individu</a:t>
            </a:r>
            <a:r>
              <a:rPr lang="en-AU" dirty="0"/>
              <a:t> </a:t>
            </a:r>
            <a:r>
              <a:rPr lang="en-AU" dirty="0" err="1"/>
              <a:t>meliputi</a:t>
            </a:r>
            <a:r>
              <a:rPr lang="en-AU" dirty="0"/>
              <a:t> </a:t>
            </a:r>
            <a:r>
              <a:rPr lang="en-AU" dirty="0" err="1"/>
              <a:t>pegawai</a:t>
            </a:r>
            <a:r>
              <a:rPr lang="en-AU" dirty="0"/>
              <a:t> </a:t>
            </a:r>
            <a:r>
              <a:rPr lang="en-AU" dirty="0" err="1"/>
              <a:t>aparatur</a:t>
            </a:r>
            <a:r>
              <a:rPr lang="en-AU" dirty="0"/>
              <a:t> </a:t>
            </a:r>
            <a:r>
              <a:rPr lang="en-AU" dirty="0" err="1"/>
              <a:t>sipil</a:t>
            </a:r>
            <a:r>
              <a:rPr lang="en-AU" dirty="0"/>
              <a:t> negara/</a:t>
            </a:r>
            <a:r>
              <a:rPr lang="en-AU" dirty="0" err="1"/>
              <a:t>nonpegawai</a:t>
            </a:r>
            <a:r>
              <a:rPr lang="en-AU" dirty="0"/>
              <a:t> </a:t>
            </a:r>
            <a:r>
              <a:rPr lang="en-AU" dirty="0" err="1"/>
              <a:t>aparatur</a:t>
            </a:r>
            <a:r>
              <a:rPr lang="en-AU" dirty="0"/>
              <a:t> </a:t>
            </a:r>
            <a:r>
              <a:rPr lang="en-AU" dirty="0" err="1"/>
              <a:t>sipil</a:t>
            </a:r>
            <a:r>
              <a:rPr lang="en-AU" dirty="0"/>
              <a:t> negara;  </a:t>
            </a:r>
          </a:p>
          <a:p>
            <a:pPr marL="352425" indent="-352425">
              <a:lnSpc>
                <a:spcPct val="100000"/>
              </a:lnSpc>
              <a:spcBef>
                <a:spcPts val="300"/>
              </a:spcBef>
              <a:buNone/>
            </a:pPr>
            <a:r>
              <a:rPr lang="en-AU" dirty="0"/>
              <a:t>b.	K/L/PD;  </a:t>
            </a:r>
          </a:p>
          <a:p>
            <a:pPr marL="352425" indent="-352425">
              <a:lnSpc>
                <a:spcPct val="100000"/>
              </a:lnSpc>
              <a:spcBef>
                <a:spcPts val="300"/>
              </a:spcBef>
              <a:buNone/>
            </a:pPr>
            <a:r>
              <a:rPr lang="en-AU" dirty="0"/>
              <a:t>c.	</a:t>
            </a:r>
            <a:r>
              <a:rPr lang="en-AU" dirty="0" err="1"/>
              <a:t>perguruan</a:t>
            </a:r>
            <a:r>
              <a:rPr lang="en-AU" dirty="0"/>
              <a:t> </a:t>
            </a:r>
            <a:r>
              <a:rPr lang="en-AU" dirty="0" err="1"/>
              <a:t>tinggi</a:t>
            </a:r>
            <a:r>
              <a:rPr lang="en-AU" dirty="0"/>
              <a:t>;  </a:t>
            </a:r>
          </a:p>
          <a:p>
            <a:pPr marL="352425" indent="-352425">
              <a:lnSpc>
                <a:spcPct val="100000"/>
              </a:lnSpc>
              <a:spcBef>
                <a:spcPts val="300"/>
              </a:spcBef>
              <a:buNone/>
            </a:pPr>
            <a:r>
              <a:rPr lang="en-AU" dirty="0"/>
              <a:t>d.	</a:t>
            </a:r>
            <a:r>
              <a:rPr lang="en-AU" dirty="0" err="1"/>
              <a:t>organisasi</a:t>
            </a:r>
            <a:r>
              <a:rPr lang="en-AU" dirty="0"/>
              <a:t> </a:t>
            </a:r>
            <a:r>
              <a:rPr lang="en-AU" dirty="0" err="1"/>
              <a:t>kemasyarakatan</a:t>
            </a:r>
            <a:r>
              <a:rPr lang="en-AU" dirty="0"/>
              <a:t>; dan/</a:t>
            </a:r>
            <a:r>
              <a:rPr lang="en-AU" dirty="0" err="1"/>
              <a:t>atau</a:t>
            </a:r>
            <a:r>
              <a:rPr lang="en-AU" dirty="0"/>
              <a:t> </a:t>
            </a:r>
          </a:p>
          <a:p>
            <a:pPr marL="352425" indent="-352425">
              <a:lnSpc>
                <a:spcPct val="100000"/>
              </a:lnSpc>
              <a:spcBef>
                <a:spcPts val="300"/>
              </a:spcBef>
              <a:buNone/>
            </a:pPr>
            <a:r>
              <a:rPr lang="en-AU" dirty="0"/>
              <a:t>e.	badan </a:t>
            </a:r>
            <a:r>
              <a:rPr lang="en-AU" dirty="0" err="1"/>
              <a:t>usaha</a:t>
            </a:r>
            <a:r>
              <a:rPr lang="en-A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88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AA12A3-F030-4C7A-907B-C53919AB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5" y="149946"/>
            <a:ext cx="10058400" cy="702303"/>
          </a:xfrm>
        </p:spPr>
        <p:txBody>
          <a:bodyPr>
            <a:normAutofit/>
          </a:bodyPr>
          <a:lstStyle/>
          <a:p>
            <a:r>
              <a:rPr lang="en-AU" sz="3600" b="1" dirty="0"/>
              <a:t>PENELITIAN YANG DITETAPKAN SECARA PENUGASAN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17DD66-1149-4A45-B0EE-5F48F934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5" y="988906"/>
            <a:ext cx="11742820" cy="2440094"/>
          </a:xfrm>
        </p:spPr>
        <p:txBody>
          <a:bodyPr>
            <a:normAutofit fontScale="92500" lnSpcReduction="20000"/>
          </a:bodyPr>
          <a:lstStyle/>
          <a:p>
            <a:pPr marL="273050" indent="-2730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AU" dirty="0" err="1"/>
              <a:t>ditetapkan</a:t>
            </a:r>
            <a:r>
              <a:rPr lang="en-AU" dirty="0"/>
              <a:t> oleh </a:t>
            </a:r>
            <a:r>
              <a:rPr lang="en-AU" dirty="0" err="1"/>
              <a:t>Penyelenggara</a:t>
            </a:r>
            <a:r>
              <a:rPr lang="en-AU" dirty="0"/>
              <a:t> </a:t>
            </a:r>
            <a:r>
              <a:rPr lang="en-AU" dirty="0" err="1"/>
              <a:t>Penelitian</a:t>
            </a:r>
            <a:r>
              <a:rPr lang="en-AU" dirty="0"/>
              <a:t> </a:t>
            </a:r>
            <a:r>
              <a:rPr lang="en-AU" dirty="0" err="1"/>
              <a:t>untuk</a:t>
            </a:r>
            <a:r>
              <a:rPr lang="en-AU" dirty="0"/>
              <a:t>  </a:t>
            </a:r>
            <a:r>
              <a:rPr lang="en-AU" dirty="0" err="1"/>
              <a:t>Penelitian</a:t>
            </a:r>
            <a:r>
              <a:rPr lang="en-AU" dirty="0"/>
              <a:t> yang </a:t>
            </a:r>
            <a:r>
              <a:rPr lang="en-AU" dirty="0" err="1"/>
              <a:t>bersifat</a:t>
            </a:r>
            <a:r>
              <a:rPr lang="en-AU" dirty="0"/>
              <a:t> </a:t>
            </a:r>
            <a:r>
              <a:rPr lang="en-AU" dirty="0" err="1"/>
              <a:t>khusus</a:t>
            </a:r>
            <a:r>
              <a:rPr lang="en-AU" dirty="0"/>
              <a:t>. </a:t>
            </a:r>
          </a:p>
          <a:p>
            <a:pPr marL="273050" indent="-2730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AU" dirty="0" err="1"/>
              <a:t>meliputi</a:t>
            </a:r>
            <a:r>
              <a:rPr lang="en-AU" dirty="0"/>
              <a:t>:  </a:t>
            </a:r>
            <a:r>
              <a:rPr lang="en-AU" sz="2400" dirty="0" err="1">
                <a:solidFill>
                  <a:srgbClr val="FF0000"/>
                </a:solidFill>
              </a:rPr>
              <a:t>Penelitian</a:t>
            </a:r>
            <a:r>
              <a:rPr lang="en-AU" sz="2400" dirty="0">
                <a:solidFill>
                  <a:srgbClr val="FF0000"/>
                </a:solidFill>
              </a:rPr>
              <a:t> </a:t>
            </a:r>
            <a:r>
              <a:rPr lang="en-AU" sz="2400" dirty="0" err="1">
                <a:solidFill>
                  <a:srgbClr val="FF0000"/>
                </a:solidFill>
              </a:rPr>
              <a:t>strategis</a:t>
            </a:r>
            <a:r>
              <a:rPr lang="en-AU" sz="2400" dirty="0">
                <a:solidFill>
                  <a:srgbClr val="FF0000"/>
                </a:solidFill>
              </a:rPr>
              <a:t> </a:t>
            </a:r>
            <a:r>
              <a:rPr lang="en-AU" dirty="0"/>
              <a:t>(RIRN); </a:t>
            </a:r>
            <a:r>
              <a:rPr lang="en-AU" sz="2400" dirty="0" err="1">
                <a:solidFill>
                  <a:srgbClr val="FF0000"/>
                </a:solidFill>
              </a:rPr>
              <a:t>kebutuhan</a:t>
            </a:r>
            <a:r>
              <a:rPr lang="en-AU" sz="2400" dirty="0">
                <a:solidFill>
                  <a:srgbClr val="FF0000"/>
                </a:solidFill>
              </a:rPr>
              <a:t> </a:t>
            </a:r>
            <a:r>
              <a:rPr lang="en-AU" sz="2400" dirty="0" err="1">
                <a:solidFill>
                  <a:srgbClr val="FF0000"/>
                </a:solidFill>
              </a:rPr>
              <a:t>tertentu</a:t>
            </a:r>
            <a:r>
              <a:rPr lang="en-AU" sz="2400" dirty="0">
                <a:solidFill>
                  <a:srgbClr val="FF0000"/>
                </a:solidFill>
              </a:rPr>
              <a:t> </a:t>
            </a:r>
            <a:r>
              <a:rPr lang="en-AU" dirty="0"/>
              <a:t>(</a:t>
            </a:r>
            <a:r>
              <a:rPr lang="en-AU" dirty="0" err="1"/>
              <a:t>menyelesaikan</a:t>
            </a:r>
            <a:r>
              <a:rPr lang="en-AU" dirty="0"/>
              <a:t> </a:t>
            </a:r>
            <a:r>
              <a:rPr lang="en-AU" dirty="0" err="1"/>
              <a:t>permasalahan</a:t>
            </a:r>
            <a:r>
              <a:rPr lang="en-AU" dirty="0"/>
              <a:t> </a:t>
            </a:r>
            <a:r>
              <a:rPr lang="en-AU" dirty="0" err="1"/>
              <a:t>tertentu</a:t>
            </a:r>
            <a:r>
              <a:rPr lang="en-AU" dirty="0"/>
              <a:t>);  </a:t>
            </a:r>
            <a:r>
              <a:rPr lang="en-AU" sz="2400" dirty="0" err="1">
                <a:solidFill>
                  <a:srgbClr val="FF0000"/>
                </a:solidFill>
              </a:rPr>
              <a:t>kepentingan</a:t>
            </a:r>
            <a:r>
              <a:rPr lang="en-AU" sz="2400" dirty="0">
                <a:solidFill>
                  <a:srgbClr val="FF0000"/>
                </a:solidFill>
              </a:rPr>
              <a:t> yang </a:t>
            </a:r>
            <a:r>
              <a:rPr lang="en-AU" sz="2400" dirty="0" err="1">
                <a:solidFill>
                  <a:srgbClr val="FF0000"/>
                </a:solidFill>
              </a:rPr>
              <a:t>mendesak</a:t>
            </a:r>
            <a:r>
              <a:rPr lang="en-AU" sz="2400" dirty="0">
                <a:solidFill>
                  <a:srgbClr val="FF0000"/>
                </a:solidFill>
              </a:rPr>
              <a:t> </a:t>
            </a:r>
            <a:r>
              <a:rPr lang="en-AU" dirty="0"/>
              <a:t>(</a:t>
            </a:r>
            <a:r>
              <a:rPr lang="en-AU" dirty="0" err="1"/>
              <a:t>menyelesaikan</a:t>
            </a:r>
            <a:r>
              <a:rPr lang="en-AU" dirty="0"/>
              <a:t> </a:t>
            </a:r>
            <a:r>
              <a:rPr lang="en-AU" dirty="0" err="1"/>
              <a:t>permasalahan</a:t>
            </a:r>
            <a:r>
              <a:rPr lang="en-AU" dirty="0"/>
              <a:t> </a:t>
            </a:r>
            <a:r>
              <a:rPr lang="en-AU" dirty="0" err="1"/>
              <a:t>tertentu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waktu</a:t>
            </a:r>
            <a:r>
              <a:rPr lang="en-AU" dirty="0"/>
              <a:t> yang </a:t>
            </a:r>
            <a:r>
              <a:rPr lang="en-AU" dirty="0" err="1"/>
              <a:t>singkat</a:t>
            </a:r>
            <a:r>
              <a:rPr lang="en-AU" dirty="0"/>
              <a:t>); dan/</a:t>
            </a:r>
            <a:r>
              <a:rPr lang="en-AU" dirty="0" err="1"/>
              <a:t>atau</a:t>
            </a:r>
            <a:r>
              <a:rPr lang="en-AU" dirty="0"/>
              <a:t>  </a:t>
            </a:r>
            <a:r>
              <a:rPr lang="en-AU" dirty="0" err="1"/>
              <a:t>pelaksana</a:t>
            </a:r>
            <a:r>
              <a:rPr lang="en-AU" dirty="0"/>
              <a:t> </a:t>
            </a:r>
            <a:r>
              <a:rPr lang="en-AU" dirty="0" err="1"/>
              <a:t>Penelitian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sz="2400" dirty="0" err="1">
                <a:solidFill>
                  <a:srgbClr val="FF0000"/>
                </a:solidFill>
              </a:rPr>
              <a:t>kriteria</a:t>
            </a:r>
            <a:r>
              <a:rPr lang="en-AU" sz="2400" dirty="0">
                <a:solidFill>
                  <a:srgbClr val="FF0000"/>
                </a:solidFill>
              </a:rPr>
              <a:t> </a:t>
            </a:r>
            <a:r>
              <a:rPr lang="en-AU" sz="2400" dirty="0" err="1">
                <a:solidFill>
                  <a:srgbClr val="FF0000"/>
                </a:solidFill>
              </a:rPr>
              <a:t>tertentu</a:t>
            </a:r>
            <a:r>
              <a:rPr lang="en-AU" sz="2400" dirty="0">
                <a:solidFill>
                  <a:srgbClr val="FF0000"/>
                </a:solidFill>
              </a:rPr>
              <a:t> </a:t>
            </a:r>
            <a:r>
              <a:rPr lang="en-AU" dirty="0"/>
              <a:t>(</a:t>
            </a:r>
            <a:r>
              <a:rPr lang="en-AU" dirty="0" err="1"/>
              <a:t>hanya</a:t>
            </a:r>
            <a:r>
              <a:rPr lang="en-AU" dirty="0"/>
              <a:t> </a:t>
            </a:r>
            <a:r>
              <a:rPr lang="en-AU" dirty="0" err="1"/>
              <a:t>dapat</a:t>
            </a:r>
            <a:r>
              <a:rPr lang="en-AU" dirty="0"/>
              <a:t> </a:t>
            </a:r>
            <a:r>
              <a:rPr lang="en-AU" dirty="0" err="1"/>
              <a:t>dilaksanakan</a:t>
            </a:r>
            <a:r>
              <a:rPr lang="en-AU" dirty="0"/>
              <a:t> oleh </a:t>
            </a:r>
            <a:r>
              <a:rPr lang="en-AU" dirty="0" err="1"/>
              <a:t>pelaksana</a:t>
            </a:r>
            <a:r>
              <a:rPr lang="en-AU" dirty="0"/>
              <a:t> </a:t>
            </a:r>
            <a:r>
              <a:rPr lang="en-AU" dirty="0" err="1"/>
              <a:t>Penelitian</a:t>
            </a:r>
            <a:r>
              <a:rPr lang="en-AU" dirty="0"/>
              <a:t> yang </a:t>
            </a:r>
            <a:r>
              <a:rPr lang="en-AU" dirty="0" err="1"/>
              <a:t>terbatas</a:t>
            </a:r>
            <a:r>
              <a:rPr lang="en-AU" dirty="0"/>
              <a:t>). </a:t>
            </a:r>
          </a:p>
          <a:p>
            <a:pPr marL="273050" indent="-2730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fi-FI" dirty="0"/>
              <a:t>Penentuan Penelitian dengan tahap : a.	pengumuman;  b.	pengusulan; c. penelaahan kelayakan Proposal Penelitian; dan d. penetapan. </a:t>
            </a:r>
          </a:p>
          <a:p>
            <a:pPr marL="273050" indent="-2730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endParaRPr lang="en-AU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D31033E2-014B-4645-A02B-A9C6797F0647}"/>
              </a:ext>
            </a:extLst>
          </p:cNvPr>
          <p:cNvSpPr txBox="1">
            <a:spLocks/>
          </p:cNvSpPr>
          <p:nvPr/>
        </p:nvSpPr>
        <p:spPr>
          <a:xfrm>
            <a:off x="256675" y="3817336"/>
            <a:ext cx="10058400" cy="702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/>
              <a:t>PENELITIAN YANG DITETAPKAN SECARA KOMPETITIF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2D510E9-5AA7-424E-9342-9096167B938A}"/>
              </a:ext>
            </a:extLst>
          </p:cNvPr>
          <p:cNvSpPr txBox="1">
            <a:spLocks/>
          </p:cNvSpPr>
          <p:nvPr/>
        </p:nvSpPr>
        <p:spPr>
          <a:xfrm>
            <a:off x="256675" y="4479617"/>
            <a:ext cx="11373851" cy="24400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algn="just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fi-FI" dirty="0"/>
              <a:t> dilaksanakan melalui seleksi Proposal Penelitian </a:t>
            </a:r>
          </a:p>
          <a:p>
            <a:pPr marL="273050" indent="-273050" algn="just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fi-FI" dirty="0"/>
              <a:t>Penentuan Penelitian dengan tahap : a.	pengumuman;  b.	pengusulan; c.	penyeleksian; dan d. penetapan. 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39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30856" y="695592"/>
            <a:ext cx="350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TATA CARA PENILAIAN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53" y="1218811"/>
            <a:ext cx="11736427" cy="4943597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2154651" y="0"/>
            <a:ext cx="995918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id-ID" sz="2000" b="1" dirty="0"/>
              <a:t>PEDOMAN PE</a:t>
            </a:r>
            <a:r>
              <a:rPr lang="en-US" sz="2000" b="1" dirty="0"/>
              <a:t>MBENTUKAN KOMITE PENILAIAN DAN TATACARA PELAKSANAAN PENILAIAN PENELITIAN MENGGUNAAN STANDAR BIAYA KELUARAN</a:t>
            </a:r>
            <a:endParaRPr lang="en-AU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0" y="103955"/>
            <a:ext cx="939343" cy="8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9662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AA12A3-F030-4C7A-907B-C53919AB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5" y="149946"/>
            <a:ext cx="10058400" cy="702303"/>
          </a:xfrm>
        </p:spPr>
        <p:txBody>
          <a:bodyPr>
            <a:normAutofit/>
          </a:bodyPr>
          <a:lstStyle/>
          <a:p>
            <a:r>
              <a:rPr lang="en-AU" sz="3600" b="1" dirty="0"/>
              <a:t>ANGGARAN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17DD66-1149-4A45-B0EE-5F48F934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0" y="1614548"/>
            <a:ext cx="11742820" cy="2440094"/>
          </a:xfrm>
        </p:spPr>
        <p:txBody>
          <a:bodyPr>
            <a:normAutofit/>
          </a:bodyPr>
          <a:lstStyle/>
          <a:p>
            <a:pPr marL="273050" indent="-2730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AU" sz="3600" dirty="0" err="1"/>
              <a:t>Bisa</a:t>
            </a:r>
            <a:r>
              <a:rPr lang="en-AU" sz="3600" dirty="0"/>
              <a:t> </a:t>
            </a:r>
            <a:r>
              <a:rPr lang="en-AU" sz="3600" dirty="0" err="1"/>
              <a:t>Lebih</a:t>
            </a:r>
            <a:r>
              <a:rPr lang="en-AU" sz="3600" dirty="0"/>
              <a:t> </a:t>
            </a:r>
            <a:r>
              <a:rPr lang="en-AU" sz="3600" dirty="0" err="1"/>
              <a:t>dari</a:t>
            </a:r>
            <a:r>
              <a:rPr lang="en-AU" sz="3600" dirty="0"/>
              <a:t> 1 </a:t>
            </a:r>
            <a:r>
              <a:rPr lang="en-AU" sz="3600" dirty="0" err="1"/>
              <a:t>sumber</a:t>
            </a:r>
            <a:endParaRPr lang="en-AU" sz="3600" dirty="0"/>
          </a:p>
          <a:p>
            <a:pPr marL="273050" indent="-2730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AU" sz="3600" dirty="0"/>
              <a:t>Output </a:t>
            </a:r>
            <a:r>
              <a:rPr lang="en-AU" sz="3600" dirty="0" err="1"/>
              <a:t>berbeda</a:t>
            </a:r>
            <a:endParaRPr lang="en-AU" sz="3600" dirty="0"/>
          </a:p>
          <a:p>
            <a:pPr marL="273050" indent="-2730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AU" sz="3600" dirty="0" err="1"/>
              <a:t>Sesuai</a:t>
            </a:r>
            <a:r>
              <a:rPr lang="en-AU" sz="3600" dirty="0"/>
              <a:t> </a:t>
            </a:r>
            <a:r>
              <a:rPr lang="en-AU" sz="3600" dirty="0" err="1"/>
              <a:t>dengan</a:t>
            </a:r>
            <a:r>
              <a:rPr lang="en-AU" sz="3600" dirty="0"/>
              <a:t> </a:t>
            </a:r>
            <a:r>
              <a:rPr lang="en-AU" sz="3600" dirty="0" err="1"/>
              <a:t>Peraturan</a:t>
            </a:r>
            <a:r>
              <a:rPr lang="en-AU" sz="3600" dirty="0"/>
              <a:t> yang </a:t>
            </a:r>
            <a:r>
              <a:rPr lang="en-AU" sz="3600" dirty="0" err="1"/>
              <a:t>Berlaku</a:t>
            </a:r>
            <a:endParaRPr lang="fi-FI" sz="3600" dirty="0"/>
          </a:p>
          <a:p>
            <a:pPr marL="273050" indent="-2730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endParaRPr lang="en-AU" sz="36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5957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AA12A3-F030-4C7A-907B-C53919AB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5" y="149946"/>
            <a:ext cx="10058400" cy="702303"/>
          </a:xfrm>
        </p:spPr>
        <p:txBody>
          <a:bodyPr>
            <a:normAutofit/>
          </a:bodyPr>
          <a:lstStyle/>
          <a:p>
            <a:r>
              <a:rPr lang="en-AU" sz="3600" b="1" dirty="0"/>
              <a:t>KONTRAK TAHUN JAMAK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17DD66-1149-4A45-B0EE-5F48F934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0" y="1614548"/>
            <a:ext cx="11742820" cy="4224778"/>
          </a:xfrm>
        </p:spPr>
        <p:txBody>
          <a:bodyPr>
            <a:normAutofit fontScale="92500" lnSpcReduction="20000"/>
          </a:bodyPr>
          <a:lstStyle/>
          <a:p>
            <a:pPr marL="352425" indent="-35242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q"/>
              <a:tabLst>
                <a:tab pos="352425" algn="l"/>
              </a:tabLst>
            </a:pPr>
            <a:r>
              <a:rPr lang="en-AU" sz="3600" dirty="0" err="1"/>
              <a:t>Penetapan</a:t>
            </a:r>
            <a:r>
              <a:rPr lang="en-AU" sz="3600" dirty="0"/>
              <a:t> </a:t>
            </a:r>
            <a:r>
              <a:rPr lang="en-AU" sz="3600" dirty="0" err="1"/>
              <a:t>berdasar</a:t>
            </a:r>
            <a:r>
              <a:rPr lang="en-AU" sz="3600" dirty="0"/>
              <a:t>: </a:t>
            </a:r>
            <a:r>
              <a:rPr lang="en-AU" sz="3600" dirty="0" err="1"/>
              <a:t>Rekomendasi</a:t>
            </a:r>
            <a:r>
              <a:rPr lang="en-AU" sz="3600" dirty="0"/>
              <a:t> Reviewer Proposal; </a:t>
            </a:r>
            <a:r>
              <a:rPr lang="en-AU" sz="3600" dirty="0" err="1"/>
              <a:t>Ketersediaan</a:t>
            </a:r>
            <a:r>
              <a:rPr lang="en-AU" sz="3600" dirty="0"/>
              <a:t> dana; </a:t>
            </a:r>
            <a:r>
              <a:rPr lang="en-AU" sz="3600" dirty="0" err="1"/>
              <a:t>cakupan</a:t>
            </a:r>
            <a:r>
              <a:rPr lang="en-AU" sz="3600" dirty="0"/>
              <a:t>, </a:t>
            </a:r>
            <a:r>
              <a:rPr lang="en-AU" sz="3600" dirty="0" err="1"/>
              <a:t>jenis</a:t>
            </a:r>
            <a:r>
              <a:rPr lang="en-AU" sz="3600" dirty="0"/>
              <a:t>, dan </a:t>
            </a:r>
            <a:r>
              <a:rPr lang="en-AU" sz="3600" dirty="0" err="1"/>
              <a:t>tahapankegiatan</a:t>
            </a:r>
            <a:r>
              <a:rPr lang="en-AU" sz="3600" dirty="0"/>
              <a:t>/</a:t>
            </a:r>
            <a:r>
              <a:rPr lang="en-AU" sz="3600" dirty="0" err="1"/>
              <a:t>pekerjaan</a:t>
            </a:r>
            <a:r>
              <a:rPr lang="en-AU" sz="3600" dirty="0"/>
              <a:t> </a:t>
            </a:r>
            <a:r>
              <a:rPr lang="en-AU" sz="3600" dirty="0" err="1"/>
              <a:t>secara</a:t>
            </a:r>
            <a:r>
              <a:rPr lang="en-AU" sz="3600" dirty="0"/>
              <a:t> </a:t>
            </a:r>
            <a:r>
              <a:rPr lang="en-AU" sz="3600" dirty="0" err="1"/>
              <a:t>keseluruhan</a:t>
            </a:r>
            <a:r>
              <a:rPr lang="en-AU" sz="3600" dirty="0"/>
              <a:t>;  </a:t>
            </a:r>
            <a:r>
              <a:rPr lang="en-AU" sz="3600" dirty="0" err="1"/>
              <a:t>jangka</a:t>
            </a:r>
            <a:r>
              <a:rPr lang="en-AU" sz="3600" dirty="0"/>
              <a:t> </a:t>
            </a:r>
            <a:r>
              <a:rPr lang="en-AU" sz="3600" dirty="0" err="1"/>
              <a:t>waktu</a:t>
            </a:r>
            <a:r>
              <a:rPr lang="en-AU" sz="3600" dirty="0"/>
              <a:t> </a:t>
            </a:r>
            <a:r>
              <a:rPr lang="en-AU" sz="3600" dirty="0" err="1"/>
              <a:t>pelaksanaan</a:t>
            </a:r>
            <a:r>
              <a:rPr lang="en-AU" sz="3600" dirty="0"/>
              <a:t> </a:t>
            </a:r>
            <a:r>
              <a:rPr lang="en-AU" sz="3600" dirty="0" err="1"/>
              <a:t>Penelitian</a:t>
            </a:r>
            <a:r>
              <a:rPr lang="en-AU" sz="3600" dirty="0"/>
              <a:t> </a:t>
            </a:r>
            <a:r>
              <a:rPr lang="en-AU" sz="3600" dirty="0" err="1"/>
              <a:t>secara</a:t>
            </a:r>
            <a:r>
              <a:rPr lang="en-AU" sz="3600" dirty="0"/>
              <a:t> </a:t>
            </a:r>
            <a:r>
              <a:rPr lang="en-AU" sz="3600" dirty="0" err="1"/>
              <a:t>keseluruhan</a:t>
            </a:r>
            <a:r>
              <a:rPr lang="en-AU" sz="3600" dirty="0"/>
              <a:t>; dan  </a:t>
            </a:r>
            <a:r>
              <a:rPr lang="en-AU" sz="3600" dirty="0" err="1"/>
              <a:t>ringkasan</a:t>
            </a:r>
            <a:r>
              <a:rPr lang="en-AU" sz="3600" dirty="0"/>
              <a:t> </a:t>
            </a:r>
            <a:r>
              <a:rPr lang="en-AU" sz="3600" dirty="0" err="1"/>
              <a:t>perkiraan</a:t>
            </a:r>
            <a:r>
              <a:rPr lang="en-AU" sz="3600" dirty="0"/>
              <a:t> </a:t>
            </a:r>
            <a:r>
              <a:rPr lang="en-AU" sz="3600" dirty="0" err="1"/>
              <a:t>kebutuhan</a:t>
            </a:r>
            <a:r>
              <a:rPr lang="en-AU" sz="3600" dirty="0"/>
              <a:t> </a:t>
            </a:r>
            <a:r>
              <a:rPr lang="en-AU" sz="3600" dirty="0" err="1"/>
              <a:t>anggaran</a:t>
            </a:r>
            <a:r>
              <a:rPr lang="en-AU" sz="3600" dirty="0"/>
              <a:t> </a:t>
            </a:r>
            <a:r>
              <a:rPr lang="en-AU" sz="3600" dirty="0" err="1"/>
              <a:t>untuk</a:t>
            </a:r>
            <a:r>
              <a:rPr lang="en-AU" sz="3600" dirty="0"/>
              <a:t> </a:t>
            </a:r>
            <a:r>
              <a:rPr lang="en-AU" sz="3600" dirty="0" err="1"/>
              <a:t>setiap</a:t>
            </a:r>
            <a:r>
              <a:rPr lang="en-AU" sz="3600" dirty="0"/>
              <a:t> </a:t>
            </a:r>
            <a:r>
              <a:rPr lang="en-AU" sz="3600" dirty="0" err="1"/>
              <a:t>tahun</a:t>
            </a:r>
            <a:r>
              <a:rPr lang="en-AU" sz="3600" dirty="0"/>
              <a:t> </a:t>
            </a:r>
            <a:r>
              <a:rPr lang="en-AU" sz="3600" dirty="0" err="1"/>
              <a:t>anggaran</a:t>
            </a:r>
            <a:r>
              <a:rPr lang="en-AU" sz="3600" dirty="0"/>
              <a:t>. </a:t>
            </a:r>
          </a:p>
          <a:p>
            <a:pPr marL="352425" indent="-35242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AU" sz="3600" dirty="0" err="1">
                <a:sym typeface="Wingdings" panose="05000000000000000000" pitchFamily="2" charset="2"/>
              </a:rPr>
              <a:t>Kontrak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Penelitian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Tahun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Jamak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menjadi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prioritas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penganggaran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tahun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berikutnya</a:t>
            </a:r>
            <a:r>
              <a:rPr lang="en-AU" sz="3600" dirty="0">
                <a:sym typeface="Wingdings" panose="05000000000000000000" pitchFamily="2" charset="2"/>
              </a:rPr>
              <a:t>. </a:t>
            </a:r>
          </a:p>
          <a:p>
            <a:pPr marL="352425" indent="-35242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AU" sz="3600" dirty="0" err="1">
                <a:sym typeface="Wingdings" panose="05000000000000000000" pitchFamily="2" charset="2"/>
              </a:rPr>
              <a:t>Anggaran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Penelitian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dengan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Kontrak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Penelitian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Tahun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Jamak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bukan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merupakan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tambahan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pagu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anggaran</a:t>
            </a:r>
            <a:r>
              <a:rPr lang="en-AU" sz="3600" dirty="0">
                <a:sym typeface="Wingdings" panose="05000000000000000000" pitchFamily="2" charset="2"/>
              </a:rPr>
              <a:t>. </a:t>
            </a:r>
          </a:p>
          <a:p>
            <a:pPr marL="273050" indent="-2730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endParaRPr lang="en-AU" sz="3600" dirty="0">
              <a:sym typeface="Wingdings" panose="05000000000000000000" pitchFamily="2" charset="2"/>
            </a:endParaRPr>
          </a:p>
          <a:p>
            <a:pPr marL="273050" indent="-2730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endParaRPr lang="en-AU" sz="3600" dirty="0">
              <a:sym typeface="Wingdings" panose="05000000000000000000" pitchFamily="2" charset="2"/>
            </a:endParaRPr>
          </a:p>
          <a:p>
            <a:pPr marL="273050" indent="-2730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endParaRPr lang="en-AU" sz="36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9120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26896" y="6448252"/>
            <a:ext cx="2133600" cy="365125"/>
          </a:xfrm>
        </p:spPr>
        <p:txBody>
          <a:bodyPr/>
          <a:lstStyle/>
          <a:p>
            <a:fld id="{099E6C3B-0F76-49F4-9F8B-B60FA2134E2C}" type="slidenum">
              <a:rPr lang="id-ID" b="1" smtClean="0"/>
              <a:pPr/>
              <a:t>2</a:t>
            </a:fld>
            <a:endParaRPr lang="id-ID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267781" y="5805264"/>
            <a:ext cx="58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err="1" smtClean="0"/>
              <a:t>Sumber</a:t>
            </a:r>
            <a:r>
              <a:rPr lang="en-US" sz="2000" b="1" u="sng" dirty="0" smtClean="0"/>
              <a:t>: WEF (2017), Global Competitiveness Index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3" b="82425"/>
          <a:stretch>
            <a:fillRect/>
          </a:stretch>
        </p:blipFill>
        <p:spPr bwMode="auto">
          <a:xfrm>
            <a:off x="6743700" y="0"/>
            <a:ext cx="3924300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5895976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5307013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4718051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4129088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3560763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971801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424113" y="-1588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1524001" y="0"/>
            <a:ext cx="9445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6286501" y="-1588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9" name="CustomShape 1"/>
          <p:cNvSpPr/>
          <p:nvPr/>
        </p:nvSpPr>
        <p:spPr>
          <a:xfrm>
            <a:off x="1558925" y="116632"/>
            <a:ext cx="5932488" cy="719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defRPr/>
            </a:pPr>
            <a:r>
              <a:rPr lang="fi-FI" sz="28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FLUKTUASI </a:t>
            </a:r>
            <a:endParaRPr lang="fi-FI" sz="3600" b="1" spc="-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algn="r">
              <a:defRPr/>
            </a:pPr>
            <a:r>
              <a:rPr lang="fi-FI" sz="36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DAYA SAING NASIONAL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39909" y="1968808"/>
            <a:ext cx="6863734" cy="452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TextBox 41"/>
          <p:cNvSpPr txBox="1"/>
          <p:nvPr/>
        </p:nvSpPr>
        <p:spPr>
          <a:xfrm>
            <a:off x="2339910" y="1424970"/>
            <a:ext cx="377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tx2"/>
                </a:solidFill>
                <a:latin typeface="Aharoni" panose="02010803020104030203" pitchFamily="2" charset="-79"/>
                <a:ea typeface="Kozuka Gothic Pro L" panose="020B0200000000000000" pitchFamily="34" charset="-128"/>
                <a:cs typeface="Aharoni" panose="02010803020104030203" pitchFamily="2" charset="-79"/>
              </a:rPr>
              <a:t>2014</a:t>
            </a:r>
            <a:endParaRPr lang="id-ID" sz="4000" dirty="0">
              <a:solidFill>
                <a:schemeClr val="tx2"/>
              </a:solidFill>
              <a:latin typeface="Aharoni" panose="02010803020104030203" pitchFamily="2" charset="-79"/>
              <a:ea typeface="Kozuka Gothic Pro L" panose="020B02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39909" y="2960204"/>
            <a:ext cx="6863734" cy="452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TextBox 45"/>
          <p:cNvSpPr txBox="1"/>
          <p:nvPr/>
        </p:nvSpPr>
        <p:spPr>
          <a:xfrm>
            <a:off x="2339910" y="2403559"/>
            <a:ext cx="377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tx2"/>
                </a:solidFill>
                <a:latin typeface="Aharoni" panose="02010803020104030203" pitchFamily="2" charset="-79"/>
                <a:ea typeface="Kozuka Gothic Pro L" panose="020B0200000000000000" pitchFamily="34" charset="-128"/>
                <a:cs typeface="Aharoni" panose="02010803020104030203" pitchFamily="2" charset="-79"/>
              </a:rPr>
              <a:t>2015</a:t>
            </a:r>
            <a:endParaRPr lang="id-ID" sz="4000" dirty="0">
              <a:solidFill>
                <a:schemeClr val="tx2"/>
              </a:solidFill>
              <a:latin typeface="Aharoni" panose="02010803020104030203" pitchFamily="2" charset="-79"/>
              <a:ea typeface="Kozuka Gothic Pro L" panose="020B02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39909" y="3951599"/>
            <a:ext cx="6863734" cy="452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TextBox 47"/>
          <p:cNvSpPr txBox="1"/>
          <p:nvPr/>
        </p:nvSpPr>
        <p:spPr>
          <a:xfrm>
            <a:off x="2339910" y="3394954"/>
            <a:ext cx="377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tx2"/>
                </a:solidFill>
                <a:latin typeface="Aharoni" panose="02010803020104030203" pitchFamily="2" charset="-79"/>
                <a:ea typeface="Kozuka Gothic Pro L" panose="020B0200000000000000" pitchFamily="34" charset="-128"/>
                <a:cs typeface="Aharoni" panose="02010803020104030203" pitchFamily="2" charset="-79"/>
              </a:rPr>
              <a:t>2016</a:t>
            </a:r>
            <a:endParaRPr lang="id-ID" sz="4000" dirty="0">
              <a:solidFill>
                <a:schemeClr val="tx2"/>
              </a:solidFill>
              <a:latin typeface="Aharoni" panose="02010803020104030203" pitchFamily="2" charset="-79"/>
              <a:ea typeface="Kozuka Gothic Pro L" panose="020B02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39909" y="4944058"/>
            <a:ext cx="6863734" cy="452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TextBox 49"/>
          <p:cNvSpPr txBox="1"/>
          <p:nvPr/>
        </p:nvSpPr>
        <p:spPr>
          <a:xfrm>
            <a:off x="2339910" y="4387413"/>
            <a:ext cx="377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tx2"/>
                </a:solidFill>
                <a:latin typeface="Aharoni" panose="02010803020104030203" pitchFamily="2" charset="-79"/>
                <a:ea typeface="Kozuka Gothic Pro L" panose="020B0200000000000000" pitchFamily="34" charset="-128"/>
                <a:cs typeface="Aharoni" panose="02010803020104030203" pitchFamily="2" charset="-79"/>
              </a:rPr>
              <a:t>2017</a:t>
            </a:r>
            <a:endParaRPr lang="id-ID" sz="4000" dirty="0">
              <a:solidFill>
                <a:schemeClr val="tx2"/>
              </a:solidFill>
              <a:latin typeface="Aharoni" panose="02010803020104030203" pitchFamily="2" charset="-79"/>
              <a:ea typeface="Kozuka Gothic Pro L" panose="020B02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93157" y="3011910"/>
            <a:ext cx="2324894" cy="3491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Rectangle 51"/>
          <p:cNvSpPr/>
          <p:nvPr/>
        </p:nvSpPr>
        <p:spPr>
          <a:xfrm>
            <a:off x="2393157" y="2020515"/>
            <a:ext cx="1902644" cy="3491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Rectangle 52"/>
          <p:cNvSpPr/>
          <p:nvPr/>
        </p:nvSpPr>
        <p:spPr>
          <a:xfrm>
            <a:off x="2393157" y="4995765"/>
            <a:ext cx="2123567" cy="3491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Rectangle 53"/>
          <p:cNvSpPr/>
          <p:nvPr/>
        </p:nvSpPr>
        <p:spPr>
          <a:xfrm>
            <a:off x="2393159" y="4003591"/>
            <a:ext cx="2694730" cy="3491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TextBox 55"/>
          <p:cNvSpPr txBox="1"/>
          <p:nvPr/>
        </p:nvSpPr>
        <p:spPr>
          <a:xfrm>
            <a:off x="4291794" y="1874948"/>
            <a:ext cx="79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accent2"/>
                </a:solidFill>
                <a:latin typeface="Aharoni" panose="02010803020104030203" pitchFamily="2" charset="-79"/>
                <a:ea typeface="Kozuka Gothic Pro L" panose="020B0200000000000000" pitchFamily="34" charset="-128"/>
                <a:cs typeface="Aharoni" panose="02010803020104030203" pitchFamily="2" charset="-79"/>
              </a:rPr>
              <a:t>34</a:t>
            </a:r>
            <a:endParaRPr lang="id-ID" sz="3200" dirty="0">
              <a:solidFill>
                <a:schemeClr val="accent2"/>
              </a:solidFill>
              <a:latin typeface="Aharoni" panose="02010803020104030203" pitchFamily="2" charset="-79"/>
              <a:ea typeface="Kozuka Gothic Pro L" panose="020B02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18051" y="2868373"/>
            <a:ext cx="80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accent2"/>
                </a:solidFill>
                <a:latin typeface="Aharoni" panose="02010803020104030203" pitchFamily="2" charset="-79"/>
                <a:ea typeface="Kozuka Gothic Pro L" panose="020B0200000000000000" pitchFamily="34" charset="-128"/>
                <a:cs typeface="Aharoni" panose="02010803020104030203" pitchFamily="2" charset="-79"/>
              </a:rPr>
              <a:t>37</a:t>
            </a:r>
            <a:endParaRPr lang="id-ID" sz="3200" dirty="0">
              <a:solidFill>
                <a:schemeClr val="accent2"/>
              </a:solidFill>
              <a:latin typeface="Aharoni" panose="02010803020104030203" pitchFamily="2" charset="-79"/>
              <a:ea typeface="Kozuka Gothic Pro L" panose="020B02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94151" y="3862571"/>
            <a:ext cx="80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accent2"/>
                </a:solidFill>
                <a:latin typeface="Aharoni" panose="02010803020104030203" pitchFamily="2" charset="-79"/>
                <a:ea typeface="Kozuka Gothic Pro L" panose="020B0200000000000000" pitchFamily="34" charset="-128"/>
                <a:cs typeface="Aharoni" panose="02010803020104030203" pitchFamily="2" charset="-79"/>
              </a:rPr>
              <a:t>41</a:t>
            </a:r>
            <a:endParaRPr lang="id-ID" sz="3200" dirty="0">
              <a:solidFill>
                <a:schemeClr val="accent2"/>
              </a:solidFill>
              <a:latin typeface="Aharoni" panose="02010803020104030203" pitchFamily="2" charset="-79"/>
              <a:ea typeface="Kozuka Gothic Pro L" panose="020B02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16936" y="4852785"/>
            <a:ext cx="79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accent2"/>
                </a:solidFill>
                <a:latin typeface="Aharoni" panose="02010803020104030203" pitchFamily="2" charset="-79"/>
                <a:ea typeface="Kozuka Gothic Pro L" panose="020B0200000000000000" pitchFamily="34" charset="-128"/>
                <a:cs typeface="Aharoni" panose="02010803020104030203" pitchFamily="2" charset="-79"/>
              </a:rPr>
              <a:t>36</a:t>
            </a:r>
            <a:endParaRPr lang="id-ID" sz="3200" dirty="0">
              <a:solidFill>
                <a:schemeClr val="accent2"/>
              </a:solidFill>
              <a:latin typeface="Aharoni" panose="02010803020104030203" pitchFamily="2" charset="-79"/>
              <a:ea typeface="Kozuka Gothic Pro L" panose="020B0200000000000000" pitchFamily="34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04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AA12A3-F030-4C7A-907B-C53919AB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5" y="149946"/>
            <a:ext cx="10058400" cy="702303"/>
          </a:xfrm>
        </p:spPr>
        <p:txBody>
          <a:bodyPr>
            <a:normAutofit/>
          </a:bodyPr>
          <a:lstStyle/>
          <a:p>
            <a:r>
              <a:rPr lang="en-AU" sz="3600" b="1" dirty="0"/>
              <a:t>PELAKSANAAN PENELITIAN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17DD66-1149-4A45-B0EE-5F48F934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0" y="1614548"/>
            <a:ext cx="11742820" cy="4224778"/>
          </a:xfrm>
        </p:spPr>
        <p:txBody>
          <a:bodyPr>
            <a:normAutofit fontScale="92500" lnSpcReduction="20000"/>
          </a:bodyPr>
          <a:lstStyle/>
          <a:p>
            <a:pPr marL="449263" indent="-449263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AU" sz="3600" dirty="0" err="1"/>
              <a:t>dimulai</a:t>
            </a:r>
            <a:r>
              <a:rPr lang="en-AU" sz="3600" dirty="0"/>
              <a:t> </a:t>
            </a:r>
            <a:r>
              <a:rPr lang="en-AU" sz="3600" dirty="0" err="1"/>
              <a:t>sejak</a:t>
            </a:r>
            <a:r>
              <a:rPr lang="en-AU" sz="3600" dirty="0"/>
              <a:t> </a:t>
            </a:r>
            <a:r>
              <a:rPr lang="en-AU" sz="3600" dirty="0" err="1"/>
              <a:t>ditandatanganinya</a:t>
            </a:r>
            <a:r>
              <a:rPr lang="en-AU" sz="3600" dirty="0"/>
              <a:t> </a:t>
            </a:r>
            <a:r>
              <a:rPr lang="en-AU" sz="3600" dirty="0" err="1"/>
              <a:t>Kontrak</a:t>
            </a:r>
            <a:r>
              <a:rPr lang="en-AU" sz="3600" dirty="0"/>
              <a:t> </a:t>
            </a:r>
            <a:r>
              <a:rPr lang="en-AU" sz="3600" dirty="0" err="1"/>
              <a:t>Penelitian</a:t>
            </a:r>
            <a:r>
              <a:rPr lang="en-AU" sz="3600" dirty="0"/>
              <a:t>. </a:t>
            </a:r>
          </a:p>
          <a:p>
            <a:pPr marL="449263" indent="-449263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AU" sz="3600" dirty="0" err="1"/>
              <a:t>Pembayaran</a:t>
            </a:r>
            <a:r>
              <a:rPr lang="en-AU" sz="3600" dirty="0"/>
              <a:t> </a:t>
            </a:r>
            <a:r>
              <a:rPr lang="en-AU" sz="3600" dirty="0">
                <a:sym typeface="Wingdings" panose="05000000000000000000" pitchFamily="2" charset="2"/>
              </a:rPr>
              <a:t> </a:t>
            </a:r>
            <a:r>
              <a:rPr lang="en-AU" sz="3600" dirty="0" err="1"/>
              <a:t>dilakukan</a:t>
            </a:r>
            <a:r>
              <a:rPr lang="en-AU" sz="3600" dirty="0"/>
              <a:t> </a:t>
            </a:r>
            <a:r>
              <a:rPr lang="en-AU" sz="3600" dirty="0" err="1"/>
              <a:t>secara</a:t>
            </a:r>
            <a:r>
              <a:rPr lang="en-AU" sz="3600" dirty="0"/>
              <a:t> </a:t>
            </a:r>
            <a:r>
              <a:rPr lang="en-AU" sz="3600" dirty="0" err="1"/>
              <a:t>bertahap</a:t>
            </a:r>
            <a:r>
              <a:rPr lang="en-AU" sz="3600" dirty="0"/>
              <a:t> </a:t>
            </a:r>
            <a:r>
              <a:rPr lang="en-AU" sz="3600" dirty="0" err="1"/>
              <a:t>atau</a:t>
            </a:r>
            <a:r>
              <a:rPr lang="en-AU" sz="3600" dirty="0"/>
              <a:t> </a:t>
            </a:r>
            <a:r>
              <a:rPr lang="en-AU" sz="3600" dirty="0" err="1"/>
              <a:t>sekaligus</a:t>
            </a:r>
            <a:r>
              <a:rPr lang="en-AU" sz="3600" dirty="0"/>
              <a:t> </a:t>
            </a:r>
            <a:r>
              <a:rPr lang="en-AU" sz="3600" dirty="0" err="1"/>
              <a:t>sesuai</a:t>
            </a:r>
            <a:r>
              <a:rPr lang="en-AU" sz="3600" dirty="0"/>
              <a:t> </a:t>
            </a:r>
            <a:r>
              <a:rPr lang="en-AU" sz="3600" dirty="0" err="1"/>
              <a:t>Kontrak</a:t>
            </a:r>
            <a:r>
              <a:rPr lang="en-AU" sz="3600" dirty="0"/>
              <a:t> </a:t>
            </a:r>
            <a:r>
              <a:rPr lang="en-AU" sz="3600" dirty="0" err="1"/>
              <a:t>Penelitian</a:t>
            </a:r>
            <a:r>
              <a:rPr lang="en-AU" sz="3600" dirty="0"/>
              <a:t>. </a:t>
            </a:r>
          </a:p>
          <a:p>
            <a:pPr marL="449263" indent="-449263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AU" sz="3600" dirty="0" err="1"/>
              <a:t>Wajib</a:t>
            </a:r>
            <a:r>
              <a:rPr lang="en-AU" sz="3600" dirty="0"/>
              <a:t> </a:t>
            </a:r>
            <a:r>
              <a:rPr lang="en-AU" sz="3600" dirty="0" err="1"/>
              <a:t>membuat</a:t>
            </a:r>
            <a:r>
              <a:rPr lang="en-AU" sz="3600" dirty="0"/>
              <a:t> </a:t>
            </a:r>
            <a:r>
              <a:rPr lang="en-AU" sz="3600" dirty="0" err="1"/>
              <a:t>catatan</a:t>
            </a:r>
            <a:r>
              <a:rPr lang="en-AU" sz="3600" dirty="0"/>
              <a:t> </a:t>
            </a:r>
            <a:r>
              <a:rPr lang="en-AU" sz="3600" dirty="0" err="1"/>
              <a:t>harian</a:t>
            </a:r>
            <a:r>
              <a:rPr lang="en-AU" sz="3600" dirty="0"/>
              <a:t> </a:t>
            </a:r>
            <a:r>
              <a:rPr lang="en-AU" sz="3600" dirty="0" err="1"/>
              <a:t>Penelitian</a:t>
            </a:r>
            <a:r>
              <a:rPr lang="en-AU" sz="3600" dirty="0"/>
              <a:t>. </a:t>
            </a:r>
          </a:p>
          <a:p>
            <a:pPr marL="449263" indent="-449263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AU" sz="3600" b="1" dirty="0" err="1">
                <a:solidFill>
                  <a:srgbClr val="FF0000"/>
                </a:solidFill>
              </a:rPr>
              <a:t>Tidak</a:t>
            </a:r>
            <a:r>
              <a:rPr lang="en-AU" sz="3600" b="1" dirty="0">
                <a:solidFill>
                  <a:srgbClr val="FF0000"/>
                </a:solidFill>
              </a:rPr>
              <a:t> </a:t>
            </a:r>
            <a:r>
              <a:rPr lang="en-AU" sz="3600" b="1" dirty="0" err="1">
                <a:solidFill>
                  <a:srgbClr val="FF0000"/>
                </a:solidFill>
              </a:rPr>
              <a:t>perlu</a:t>
            </a:r>
            <a:r>
              <a:rPr lang="en-AU" sz="3600" b="1" dirty="0">
                <a:solidFill>
                  <a:srgbClr val="FF0000"/>
                </a:solidFill>
              </a:rPr>
              <a:t> </a:t>
            </a:r>
            <a:r>
              <a:rPr lang="en-AU" sz="3600" b="1" dirty="0" err="1">
                <a:solidFill>
                  <a:srgbClr val="FF0000"/>
                </a:solidFill>
              </a:rPr>
              <a:t>menyampaikan</a:t>
            </a:r>
            <a:r>
              <a:rPr lang="en-AU" sz="3600" b="1" dirty="0">
                <a:solidFill>
                  <a:srgbClr val="FF0000"/>
                </a:solidFill>
              </a:rPr>
              <a:t> </a:t>
            </a:r>
            <a:r>
              <a:rPr lang="en-AU" sz="3600" b="1" dirty="0" err="1">
                <a:solidFill>
                  <a:srgbClr val="FF0000"/>
                </a:solidFill>
              </a:rPr>
              <a:t>bukti</a:t>
            </a:r>
            <a:r>
              <a:rPr lang="en-AU" sz="3600" b="1" dirty="0">
                <a:solidFill>
                  <a:srgbClr val="FF0000"/>
                </a:solidFill>
              </a:rPr>
              <a:t> </a:t>
            </a:r>
            <a:r>
              <a:rPr lang="en-AU" sz="3600" b="1" dirty="0" err="1">
                <a:solidFill>
                  <a:srgbClr val="FF0000"/>
                </a:solidFill>
              </a:rPr>
              <a:t>rinci</a:t>
            </a:r>
            <a:r>
              <a:rPr lang="en-AU" sz="3600" b="1" dirty="0">
                <a:solidFill>
                  <a:srgbClr val="FF0000"/>
                </a:solidFill>
              </a:rPr>
              <a:t> </a:t>
            </a:r>
            <a:r>
              <a:rPr lang="en-AU" sz="3600" b="1" dirty="0" err="1">
                <a:solidFill>
                  <a:srgbClr val="FF0000"/>
                </a:solidFill>
              </a:rPr>
              <a:t>pertanggungjawaban</a:t>
            </a:r>
            <a:r>
              <a:rPr lang="en-AU" sz="3600" b="1" dirty="0">
                <a:solidFill>
                  <a:srgbClr val="FF0000"/>
                </a:solidFill>
              </a:rPr>
              <a:t> </a:t>
            </a:r>
            <a:r>
              <a:rPr lang="en-AU" sz="3600" b="1" dirty="0" err="1">
                <a:solidFill>
                  <a:srgbClr val="FF0000"/>
                </a:solidFill>
              </a:rPr>
              <a:t>penggunaan</a:t>
            </a:r>
            <a:r>
              <a:rPr lang="en-AU" sz="3600" b="1" dirty="0">
                <a:solidFill>
                  <a:srgbClr val="FF0000"/>
                </a:solidFill>
              </a:rPr>
              <a:t> </a:t>
            </a:r>
            <a:r>
              <a:rPr lang="en-AU" sz="3600" b="1" dirty="0" err="1">
                <a:solidFill>
                  <a:srgbClr val="FF0000"/>
                </a:solidFill>
              </a:rPr>
              <a:t>anggaran</a:t>
            </a:r>
            <a:r>
              <a:rPr lang="en-AU" sz="3600" b="1" dirty="0">
                <a:solidFill>
                  <a:srgbClr val="FF0000"/>
                </a:solidFill>
              </a:rPr>
              <a:t> </a:t>
            </a:r>
            <a:r>
              <a:rPr lang="en-AU" sz="3600" b="1" dirty="0" err="1">
                <a:solidFill>
                  <a:srgbClr val="FF0000"/>
                </a:solidFill>
              </a:rPr>
              <a:t>kepada</a:t>
            </a:r>
            <a:r>
              <a:rPr lang="en-AU" sz="3600" b="1" dirty="0">
                <a:solidFill>
                  <a:srgbClr val="FF0000"/>
                </a:solidFill>
              </a:rPr>
              <a:t> </a:t>
            </a:r>
            <a:r>
              <a:rPr lang="en-AU" sz="3600" b="1" dirty="0" err="1">
                <a:solidFill>
                  <a:srgbClr val="FF0000"/>
                </a:solidFill>
              </a:rPr>
              <a:t>Penyelenggara</a:t>
            </a:r>
            <a:r>
              <a:rPr lang="en-AU" sz="3600" b="1" dirty="0">
                <a:solidFill>
                  <a:srgbClr val="FF0000"/>
                </a:solidFill>
              </a:rPr>
              <a:t> </a:t>
            </a:r>
            <a:r>
              <a:rPr lang="en-AU" sz="3600" b="1" dirty="0" err="1">
                <a:solidFill>
                  <a:srgbClr val="FF0000"/>
                </a:solidFill>
              </a:rPr>
              <a:t>Penelitian</a:t>
            </a:r>
            <a:r>
              <a:rPr lang="en-AU" sz="3600" b="1" dirty="0">
                <a:solidFill>
                  <a:srgbClr val="FF0000"/>
                </a:solidFill>
              </a:rPr>
              <a:t> </a:t>
            </a:r>
            <a:r>
              <a:rPr lang="en-AU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 PASAL 17 </a:t>
            </a:r>
            <a:r>
              <a:rPr lang="en-AU" sz="36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ayat</a:t>
            </a:r>
            <a:r>
              <a:rPr lang="en-AU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 4</a:t>
            </a:r>
          </a:p>
          <a:p>
            <a:pPr marL="449263" indent="-449263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AU" sz="3600" dirty="0"/>
              <a:t>Tata </a:t>
            </a:r>
            <a:r>
              <a:rPr lang="en-AU" sz="3600" dirty="0" err="1"/>
              <a:t>cara</a:t>
            </a:r>
            <a:r>
              <a:rPr lang="en-AU" sz="3600" dirty="0"/>
              <a:t> </a:t>
            </a:r>
            <a:r>
              <a:rPr lang="en-AU" sz="3600" dirty="0" err="1"/>
              <a:t>pembayaran</a:t>
            </a:r>
            <a:r>
              <a:rPr lang="en-AU" sz="3600" dirty="0"/>
              <a:t> </a:t>
            </a:r>
            <a:r>
              <a:rPr lang="en-AU" sz="3600" dirty="0" err="1"/>
              <a:t>diatur</a:t>
            </a:r>
            <a:r>
              <a:rPr lang="en-AU" sz="3600" dirty="0"/>
              <a:t>  </a:t>
            </a:r>
            <a:r>
              <a:rPr lang="en-AU" sz="3600" dirty="0">
                <a:sym typeface="Wingdings" panose="05000000000000000000" pitchFamily="2" charset="2"/>
              </a:rPr>
              <a:t></a:t>
            </a:r>
            <a:r>
              <a:rPr lang="en-AU" sz="3600" dirty="0" err="1">
                <a:sym typeface="Wingdings" panose="05000000000000000000" pitchFamily="2" charset="2"/>
              </a:rPr>
              <a:t>K</a:t>
            </a:r>
            <a:r>
              <a:rPr lang="en-AU" sz="3600" dirty="0" err="1"/>
              <a:t>ontrak</a:t>
            </a:r>
            <a:r>
              <a:rPr lang="en-AU" sz="3600" dirty="0"/>
              <a:t> </a:t>
            </a:r>
            <a:r>
              <a:rPr lang="en-AU" sz="3600" dirty="0" err="1"/>
              <a:t>Penelitian</a:t>
            </a:r>
            <a:r>
              <a:rPr lang="en-AU" sz="3600" dirty="0"/>
              <a:t>. </a:t>
            </a:r>
          </a:p>
          <a:p>
            <a:pPr marL="273050" indent="-273050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endParaRPr lang="en-AU" sz="3600" dirty="0">
              <a:sym typeface="Wingdings" panose="05000000000000000000" pitchFamily="2" charset="2"/>
            </a:endParaRPr>
          </a:p>
          <a:p>
            <a:pPr marL="273050" indent="-273050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endParaRPr lang="en-AU" sz="3600" dirty="0">
              <a:sym typeface="Wingdings" panose="05000000000000000000" pitchFamily="2" charset="2"/>
            </a:endParaRPr>
          </a:p>
          <a:p>
            <a:pPr marL="273050" indent="-273050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endParaRPr lang="en-AU" sz="3600" dirty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</a:pPr>
            <a:endParaRPr lang="en-AU" sz="3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268FFD-B48E-4E21-B64B-1BE4651CA020}"/>
              </a:ext>
            </a:extLst>
          </p:cNvPr>
          <p:cNvSpPr txBox="1"/>
          <p:nvPr/>
        </p:nvSpPr>
        <p:spPr>
          <a:xfrm>
            <a:off x="8133347" y="501097"/>
            <a:ext cx="264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49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AA12A3-F030-4C7A-907B-C53919AB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5" y="149946"/>
            <a:ext cx="10058400" cy="702303"/>
          </a:xfrm>
        </p:spPr>
        <p:txBody>
          <a:bodyPr>
            <a:normAutofit/>
          </a:bodyPr>
          <a:lstStyle/>
          <a:p>
            <a:r>
              <a:rPr lang="en-AU" sz="3600" b="1" dirty="0"/>
              <a:t>KEGAGALAN PENELITIAN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17DD66-1149-4A45-B0EE-5F48F934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0" y="1614548"/>
            <a:ext cx="11742820" cy="4224778"/>
          </a:xfrm>
        </p:spPr>
        <p:txBody>
          <a:bodyPr>
            <a:normAutofit lnSpcReduction="10000"/>
          </a:bodyPr>
          <a:lstStyle/>
          <a:p>
            <a:pPr marL="449263" indent="-449263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fi-FI" sz="3600" dirty="0"/>
              <a:t>Penelitian yang telah dilaksanakan sesuai dengan kaidah ilmiah dan rancangan Penelitian </a:t>
            </a:r>
            <a:r>
              <a:rPr lang="fi-FI" sz="3600" dirty="0">
                <a:sym typeface="Wingdings" panose="05000000000000000000" pitchFamily="2" charset="2"/>
              </a:rPr>
              <a:t> </a:t>
            </a:r>
            <a:r>
              <a:rPr lang="fi-FI" sz="3600" dirty="0">
                <a:solidFill>
                  <a:srgbClr val="FF0000"/>
                </a:solidFill>
                <a:sym typeface="Wingdings" panose="05000000000000000000" pitchFamily="2" charset="2"/>
              </a:rPr>
              <a:t>BUKAN </a:t>
            </a:r>
            <a:r>
              <a:rPr lang="en-AU" sz="3600" dirty="0">
                <a:solidFill>
                  <a:srgbClr val="FF0000"/>
                </a:solidFill>
                <a:sym typeface="Wingdings" panose="05000000000000000000" pitchFamily="2" charset="2"/>
              </a:rPr>
              <a:t>PENELITIAN YANG GAGAL</a:t>
            </a:r>
          </a:p>
          <a:p>
            <a:pPr marL="449263" indent="-449263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AU" sz="3600" dirty="0" err="1">
                <a:sym typeface="Wingdings" panose="05000000000000000000" pitchFamily="2" charset="2"/>
              </a:rPr>
              <a:t>Komite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Penilaian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Keluaran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Penelitian</a:t>
            </a:r>
            <a:r>
              <a:rPr lang="en-AU" sz="3600" dirty="0">
                <a:sym typeface="Wingdings" panose="05000000000000000000" pitchFamily="2" charset="2"/>
              </a:rPr>
              <a:t> dan/</a:t>
            </a:r>
            <a:r>
              <a:rPr lang="en-AU" sz="3600" dirty="0" err="1">
                <a:sym typeface="Wingdings" panose="05000000000000000000" pitchFamily="2" charset="2"/>
              </a:rPr>
              <a:t>atau</a:t>
            </a:r>
            <a:r>
              <a:rPr lang="en-AU" sz="3600" dirty="0">
                <a:sym typeface="Wingdings" panose="05000000000000000000" pitchFamily="2" charset="2"/>
              </a:rPr>
              <a:t> Reviewer </a:t>
            </a:r>
            <a:r>
              <a:rPr lang="en-AU" sz="3600" dirty="0" err="1">
                <a:sym typeface="Wingdings" panose="05000000000000000000" pitchFamily="2" charset="2"/>
              </a:rPr>
              <a:t>Keluaran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Penelitian</a:t>
            </a:r>
            <a:r>
              <a:rPr lang="en-AU" sz="3600" dirty="0">
                <a:sym typeface="Wingdings" panose="05000000000000000000" pitchFamily="2" charset="2"/>
              </a:rPr>
              <a:t>  </a:t>
            </a:r>
            <a:r>
              <a:rPr lang="en-AU" sz="3600" dirty="0" err="1">
                <a:sym typeface="Wingdings" panose="05000000000000000000" pitchFamily="2" charset="2"/>
              </a:rPr>
              <a:t>Memberikan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Rekomendasi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untuk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Penilaian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tentang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pemenuhan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kaidah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ilmiah</a:t>
            </a:r>
            <a:r>
              <a:rPr lang="en-AU" sz="3600" dirty="0">
                <a:sym typeface="Wingdings" panose="05000000000000000000" pitchFamily="2" charset="2"/>
              </a:rPr>
              <a:t> dan </a:t>
            </a:r>
            <a:r>
              <a:rPr lang="en-AU" sz="3600" dirty="0" err="1">
                <a:sym typeface="Wingdings" panose="05000000000000000000" pitchFamily="2" charset="2"/>
              </a:rPr>
              <a:t>rancangan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pelaksanaan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Penelitian</a:t>
            </a:r>
            <a:r>
              <a:rPr lang="en-AU" sz="3600" dirty="0">
                <a:sym typeface="Wingdings" panose="05000000000000000000" pitchFamily="2" charset="2"/>
              </a:rPr>
              <a:t>. </a:t>
            </a:r>
          </a:p>
          <a:p>
            <a:pPr marL="449263" indent="-449263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endParaRPr lang="en-AU" sz="3600" dirty="0">
              <a:sym typeface="Wingdings" panose="05000000000000000000" pitchFamily="2" charset="2"/>
            </a:endParaRPr>
          </a:p>
          <a:p>
            <a:pPr marL="273050" indent="-273050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endParaRPr lang="en-AU" sz="3600" dirty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</a:pPr>
            <a:endParaRPr lang="en-AU" sz="3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268FFD-B48E-4E21-B64B-1BE4651CA020}"/>
              </a:ext>
            </a:extLst>
          </p:cNvPr>
          <p:cNvSpPr txBox="1"/>
          <p:nvPr/>
        </p:nvSpPr>
        <p:spPr>
          <a:xfrm>
            <a:off x="8133347" y="501097"/>
            <a:ext cx="264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6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AA12A3-F030-4C7A-907B-C53919AB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5" y="149946"/>
            <a:ext cx="10058400" cy="702303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SANKSI </a:t>
            </a:r>
            <a:r>
              <a:rPr lang="en-AU" sz="3600" b="1" dirty="0"/>
              <a:t>ADMINISTRATIF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17DD66-1149-4A45-B0EE-5F48F934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0" y="1614548"/>
            <a:ext cx="11742820" cy="4224778"/>
          </a:xfrm>
        </p:spPr>
        <p:txBody>
          <a:bodyPr>
            <a:normAutofit fontScale="92500" lnSpcReduction="20000"/>
          </a:bodyPr>
          <a:lstStyle/>
          <a:p>
            <a:pPr marL="449263" indent="-449263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AU" sz="3600" dirty="0" err="1"/>
              <a:t>Tidak</a:t>
            </a:r>
            <a:r>
              <a:rPr lang="en-AU" sz="3600" dirty="0"/>
              <a:t> </a:t>
            </a:r>
            <a:r>
              <a:rPr lang="en-AU" sz="3600" dirty="0" err="1"/>
              <a:t>memenuhi</a:t>
            </a:r>
            <a:r>
              <a:rPr lang="en-AU" sz="3600" dirty="0"/>
              <a:t> </a:t>
            </a:r>
            <a:r>
              <a:rPr lang="en-AU" sz="3600" dirty="0" err="1"/>
              <a:t>kewajiban</a:t>
            </a:r>
            <a:r>
              <a:rPr lang="en-AU" sz="3600" dirty="0"/>
              <a:t> </a:t>
            </a:r>
            <a:r>
              <a:rPr lang="en-AU" sz="3600" dirty="0" err="1"/>
              <a:t>kontrak</a:t>
            </a:r>
            <a:endParaRPr lang="en-AU" sz="3600" dirty="0"/>
          </a:p>
          <a:p>
            <a:pPr marL="449263" indent="-449263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AU" sz="3600" dirty="0" err="1"/>
              <a:t>berdasarkan</a:t>
            </a:r>
            <a:r>
              <a:rPr lang="en-AU" sz="3600" dirty="0"/>
              <a:t> </a:t>
            </a:r>
            <a:r>
              <a:rPr lang="en-AU" sz="3600" dirty="0" err="1"/>
              <a:t>rekomendasi</a:t>
            </a:r>
            <a:r>
              <a:rPr lang="en-AU" sz="3600" dirty="0"/>
              <a:t> </a:t>
            </a:r>
            <a:r>
              <a:rPr lang="en-AU" sz="3600" dirty="0" err="1"/>
              <a:t>Komite</a:t>
            </a:r>
            <a:r>
              <a:rPr lang="en-AU" sz="3600" dirty="0"/>
              <a:t> </a:t>
            </a:r>
            <a:r>
              <a:rPr lang="en-AU" sz="3600" dirty="0" err="1"/>
              <a:t>Penilaian</a:t>
            </a:r>
            <a:r>
              <a:rPr lang="en-AU" sz="3600" dirty="0"/>
              <a:t> </a:t>
            </a:r>
            <a:r>
              <a:rPr lang="en-AU" sz="3600" dirty="0" err="1"/>
              <a:t>Keluaran</a:t>
            </a:r>
            <a:r>
              <a:rPr lang="en-AU" sz="3600" dirty="0"/>
              <a:t> </a:t>
            </a:r>
            <a:r>
              <a:rPr lang="en-AU" sz="3600" dirty="0" err="1"/>
              <a:t>Penelitian</a:t>
            </a:r>
            <a:r>
              <a:rPr lang="en-AU" sz="3600" dirty="0"/>
              <a:t> dan/</a:t>
            </a:r>
            <a:r>
              <a:rPr lang="en-AU" sz="3600" dirty="0" err="1"/>
              <a:t>atau</a:t>
            </a:r>
            <a:r>
              <a:rPr lang="en-AU" sz="3600" dirty="0"/>
              <a:t> Reviewer </a:t>
            </a:r>
            <a:r>
              <a:rPr lang="en-AU" sz="3600" dirty="0" err="1"/>
              <a:t>Keluaran</a:t>
            </a:r>
            <a:r>
              <a:rPr lang="en-AU" sz="3600" dirty="0"/>
              <a:t> </a:t>
            </a:r>
            <a:r>
              <a:rPr lang="en-AU" sz="3600" dirty="0" err="1"/>
              <a:t>Penelitian</a:t>
            </a:r>
            <a:r>
              <a:rPr lang="en-AU" sz="3600" dirty="0"/>
              <a:t>. </a:t>
            </a:r>
          </a:p>
          <a:p>
            <a:pPr marL="449263" indent="-449263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AU" sz="3600" dirty="0" err="1">
                <a:sym typeface="Wingdings" panose="05000000000000000000" pitchFamily="2" charset="2"/>
              </a:rPr>
              <a:t>Berupa</a:t>
            </a:r>
            <a:r>
              <a:rPr lang="en-AU" sz="3600" dirty="0">
                <a:sym typeface="Wingdings" panose="05000000000000000000" pitchFamily="2" charset="2"/>
              </a:rPr>
              <a:t> : a.	</a:t>
            </a:r>
            <a:r>
              <a:rPr lang="en-AU" sz="3600" dirty="0" err="1">
                <a:sym typeface="Wingdings" panose="05000000000000000000" pitchFamily="2" charset="2"/>
              </a:rPr>
              <a:t>pemutusan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Kontrak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Penelitian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atau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penghentian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pelaksanaan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Penelitian</a:t>
            </a:r>
            <a:r>
              <a:rPr lang="en-AU" sz="3600" dirty="0">
                <a:sym typeface="Wingdings" panose="05000000000000000000" pitchFamily="2" charset="2"/>
              </a:rPr>
              <a:t>;  b.	</a:t>
            </a:r>
            <a:r>
              <a:rPr lang="en-AU" sz="3600" dirty="0" err="1">
                <a:sym typeface="Wingdings" panose="05000000000000000000" pitchFamily="2" charset="2"/>
              </a:rPr>
              <a:t>penghentian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pembayaran</a:t>
            </a:r>
            <a:r>
              <a:rPr lang="en-AU" sz="3600" dirty="0">
                <a:sym typeface="Wingdings" panose="05000000000000000000" pitchFamily="2" charset="2"/>
              </a:rPr>
              <a:t>; dan/</a:t>
            </a:r>
            <a:r>
              <a:rPr lang="en-AU" sz="3600" dirty="0" err="1">
                <a:sym typeface="Wingdings" panose="05000000000000000000" pitchFamily="2" charset="2"/>
              </a:rPr>
              <a:t>atau</a:t>
            </a:r>
            <a:r>
              <a:rPr lang="en-AU" sz="3600" dirty="0">
                <a:sym typeface="Wingdings" panose="05000000000000000000" pitchFamily="2" charset="2"/>
              </a:rPr>
              <a:t> c.	</a:t>
            </a:r>
            <a:r>
              <a:rPr lang="en-AU" sz="3600" dirty="0" err="1">
                <a:sym typeface="Wingdings" panose="05000000000000000000" pitchFamily="2" charset="2"/>
              </a:rPr>
              <a:t>tidak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dapat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mengajukan</a:t>
            </a:r>
            <a:r>
              <a:rPr lang="en-AU" sz="3600" dirty="0">
                <a:sym typeface="Wingdings" panose="05000000000000000000" pitchFamily="2" charset="2"/>
              </a:rPr>
              <a:t> Proposal </a:t>
            </a:r>
            <a:r>
              <a:rPr lang="en-AU" sz="3600" dirty="0" err="1">
                <a:sym typeface="Wingdings" panose="05000000000000000000" pitchFamily="2" charset="2"/>
              </a:rPr>
              <a:t>Penelitian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dalam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kurun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waktu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tertentu</a:t>
            </a:r>
            <a:r>
              <a:rPr lang="en-AU" sz="3600" dirty="0">
                <a:sym typeface="Wingdings" panose="05000000000000000000" pitchFamily="2" charset="2"/>
              </a:rPr>
              <a:t>. </a:t>
            </a:r>
          </a:p>
          <a:p>
            <a:pPr marL="449263" indent="-449263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AU" sz="3600" dirty="0" err="1">
                <a:sym typeface="Wingdings" panose="05000000000000000000" pitchFamily="2" charset="2"/>
              </a:rPr>
              <a:t>Diatur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dalam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kontrak</a:t>
            </a:r>
            <a:r>
              <a:rPr lang="en-AU" sz="3600" dirty="0">
                <a:sym typeface="Wingdings" panose="05000000000000000000" pitchFamily="2" charset="2"/>
              </a:rPr>
              <a:t> </a:t>
            </a:r>
            <a:r>
              <a:rPr lang="en-AU" sz="3600" dirty="0" err="1">
                <a:sym typeface="Wingdings" panose="05000000000000000000" pitchFamily="2" charset="2"/>
              </a:rPr>
              <a:t>Penelitian</a:t>
            </a:r>
            <a:endParaRPr lang="en-AU" sz="3600" dirty="0">
              <a:sym typeface="Wingdings" panose="05000000000000000000" pitchFamily="2" charset="2"/>
            </a:endParaRPr>
          </a:p>
          <a:p>
            <a:pPr marL="449263" indent="-449263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endParaRPr lang="en-AU" sz="3600" dirty="0">
              <a:sym typeface="Wingdings" panose="05000000000000000000" pitchFamily="2" charset="2"/>
            </a:endParaRPr>
          </a:p>
          <a:p>
            <a:pPr marL="273050" indent="-273050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endParaRPr lang="en-AU" sz="3600" dirty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</a:pPr>
            <a:endParaRPr lang="en-AU" sz="3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268FFD-B48E-4E21-B64B-1BE4651CA020}"/>
              </a:ext>
            </a:extLst>
          </p:cNvPr>
          <p:cNvSpPr txBox="1"/>
          <p:nvPr/>
        </p:nvSpPr>
        <p:spPr>
          <a:xfrm>
            <a:off x="8133347" y="501097"/>
            <a:ext cx="264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8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61855" y="5322457"/>
            <a:ext cx="10862493" cy="146992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196"/>
            </a:schemeClr>
          </a:solidFill>
          <a:ln>
            <a:solidFill>
              <a:srgbClr val="41719C">
                <a:alpha val="4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	C. KATEGORI PENELITIAN PENUGASAN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086100" lvl="6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Konsorsium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Riset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Unggulan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Perguruan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Tinggi (KRU-PT)</a:t>
            </a:r>
          </a:p>
          <a:p>
            <a:pPr lvl="6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  </a:t>
            </a:r>
            <a:r>
              <a:rPr lang="en-US" dirty="0" smtClean="0">
                <a:solidFill>
                  <a:srgbClr val="FF0000"/>
                </a:solidFill>
              </a:rPr>
              <a:t>World Class Research (WCR)</a:t>
            </a:r>
          </a:p>
          <a:p>
            <a:pPr lvl="6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 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Kajian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Kebijakan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Strategis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(KKS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lvl="6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41106" y="1774668"/>
            <a:ext cx="5200694" cy="315164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solidFill>
              <a:srgbClr val="41719C">
                <a:alpha val="4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 KATEGORI PENELITIAN DESENTRALISASI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Dasar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Unggulan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Perguruan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Tinggi (PDUPT)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Terapan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Unggulan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Perguruan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Tinggi (PTUPT)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Pengembangan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Unggulan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Perguruan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Tinggi (PPUPT)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5668" y="1773020"/>
            <a:ext cx="5211315" cy="31320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0196"/>
            </a:schemeClr>
          </a:solidFill>
          <a:ln>
            <a:solidFill>
              <a:srgbClr val="41719C">
                <a:alpha val="4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KATEGORI PENELITIAN KOMPETITIF NASIONAL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Dasar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(PD)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Terapan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(PT)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Pengembangan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(PP)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Dosen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Pemula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(PDP)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Kerjasama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Perguruan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Tinggi (PKPT)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</a:rPr>
              <a:t>Skema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Penelitian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Pascasarjana</a:t>
            </a:r>
            <a:r>
              <a:rPr lang="en-US" b="1" dirty="0">
                <a:solidFill>
                  <a:srgbClr val="FF0000"/>
                </a:solidFill>
              </a:rPr>
              <a:t> (PPS)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326" y="845611"/>
            <a:ext cx="5094251" cy="52111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err="1"/>
              <a:t>Rencana</a:t>
            </a:r>
            <a:r>
              <a:rPr lang="en-ID" sz="2400" dirty="0"/>
              <a:t> </a:t>
            </a:r>
            <a:r>
              <a:rPr lang="en-ID" sz="2400" dirty="0" err="1"/>
              <a:t>Induk</a:t>
            </a:r>
            <a:r>
              <a:rPr lang="en-ID" sz="2400" dirty="0"/>
              <a:t> </a:t>
            </a:r>
            <a:r>
              <a:rPr lang="en-ID" sz="2400" dirty="0" err="1"/>
              <a:t>Riset</a:t>
            </a:r>
            <a:r>
              <a:rPr lang="en-ID" sz="2400" dirty="0"/>
              <a:t> </a:t>
            </a:r>
            <a:r>
              <a:rPr lang="en-ID" sz="2400" dirty="0" err="1"/>
              <a:t>Nasional</a:t>
            </a:r>
            <a:r>
              <a:rPr lang="en-ID" sz="2400" dirty="0"/>
              <a:t> (RIRN)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319840" y="845612"/>
            <a:ext cx="5094251" cy="52111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RENSTRA PERGURUAN TINGGI</a:t>
            </a:r>
            <a:endParaRPr lang="en-US" sz="2400" dirty="0"/>
          </a:p>
        </p:txBody>
      </p:sp>
      <p:sp>
        <p:nvSpPr>
          <p:cNvPr id="11" name="Left-Right Arrow 10"/>
          <p:cNvSpPr/>
          <p:nvPr/>
        </p:nvSpPr>
        <p:spPr>
          <a:xfrm>
            <a:off x="5477563" y="855262"/>
            <a:ext cx="714461" cy="458295"/>
          </a:xfrm>
          <a:prstGeom prst="left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2450276" y="1382216"/>
            <a:ext cx="757084" cy="3244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8688844" y="1396332"/>
            <a:ext cx="757084" cy="3244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2345415" y="4936830"/>
            <a:ext cx="757084" cy="3244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8583983" y="4929996"/>
            <a:ext cx="757084" cy="3244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50B3BA9-6F7E-43A4-8451-746FB1EE0D45}"/>
              </a:ext>
            </a:extLst>
          </p:cNvPr>
          <p:cNvGrpSpPr/>
          <p:nvPr/>
        </p:nvGrpSpPr>
        <p:grpSpPr>
          <a:xfrm>
            <a:off x="70063" y="-62284"/>
            <a:ext cx="12090052" cy="805941"/>
            <a:chOff x="106878" y="235974"/>
            <a:chExt cx="11465690" cy="7384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591ACFF-2B72-4DFF-9A94-E5B7D1A621CD}"/>
                </a:ext>
              </a:extLst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94671" y="235974"/>
              <a:ext cx="777897" cy="73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9DD898D-2906-4D3D-808F-20077F35B90B}"/>
                </a:ext>
              </a:extLst>
            </p:cNvPr>
            <p:cNvSpPr txBox="1"/>
            <p:nvPr/>
          </p:nvSpPr>
          <p:spPr>
            <a:xfrm>
              <a:off x="106878" y="328091"/>
              <a:ext cx="10509663" cy="592204"/>
            </a:xfrm>
            <a:prstGeom prst="rect">
              <a:avLst/>
            </a:prstGeom>
            <a:solidFill>
              <a:srgbClr val="122086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3600" b="1">
                  <a:solidFill>
                    <a:schemeClr val="bg1"/>
                  </a:solidFill>
                </a:defRPr>
              </a:lvl1pPr>
            </a:lstStyle>
            <a:p>
              <a:pPr algn="ctr"/>
              <a:r>
                <a:rPr lang="en-US" dirty="0"/>
                <a:t>SKEMA </a:t>
              </a:r>
              <a:r>
                <a:rPr lang="en-US" dirty="0" smtClean="0"/>
                <a:t>PENELITIAN HASIL REFORMASI REGULASI</a:t>
              </a:r>
              <a:endParaRPr lang="id-ID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Arrow 34"/>
          <p:cNvSpPr/>
          <p:nvPr/>
        </p:nvSpPr>
        <p:spPr>
          <a:xfrm>
            <a:off x="5035133" y="1815112"/>
            <a:ext cx="714332" cy="330110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HASIL</a:t>
            </a:r>
            <a:endParaRPr lang="en-US" sz="1465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21439" y="1297571"/>
            <a:ext cx="3861792" cy="4917493"/>
            <a:chOff x="96540" y="805701"/>
            <a:chExt cx="4752975" cy="6052299"/>
          </a:xfrm>
        </p:grpSpPr>
        <p:sp>
          <p:nvSpPr>
            <p:cNvPr id="3" name="Rounded Rectangle 2"/>
            <p:cNvSpPr/>
            <p:nvPr/>
          </p:nvSpPr>
          <p:spPr>
            <a:xfrm>
              <a:off x="277297" y="1448500"/>
              <a:ext cx="1572686" cy="141500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40" dirty="0"/>
                <a:t>SUMBER DAYA PENELITIAN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6451" y="3191266"/>
              <a:ext cx="1572687" cy="105584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40" dirty="0"/>
                <a:t>MANAGEMEN PENELITIAN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7552" y="4473810"/>
              <a:ext cx="1572687" cy="1197042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40" dirty="0"/>
                <a:t>LUARAN PENELITIAN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7552" y="5903427"/>
              <a:ext cx="1572687" cy="68132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140" b="1" dirty="0"/>
                <a:t>REVENUE GENERATING </a:t>
              </a:r>
              <a:endParaRPr lang="en-US" sz="114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031688" y="1448500"/>
              <a:ext cx="1914892" cy="44857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75" dirty="0" err="1"/>
                <a:t>Peneliti</a:t>
              </a:r>
              <a:endParaRPr lang="en-US" sz="975" dirty="0"/>
            </a:p>
            <a:p>
              <a:r>
                <a:rPr lang="en-US" sz="975" dirty="0"/>
                <a:t>http://forlap.dikti.go.id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050841" y="3191267"/>
              <a:ext cx="1914892" cy="30074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75" dirty="0" err="1"/>
                <a:t>Kelembagaan</a:t>
              </a:r>
              <a:endParaRPr lang="en-US" sz="975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050841" y="3557683"/>
              <a:ext cx="1914892" cy="32503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75" dirty="0" err="1"/>
                <a:t>Standar</a:t>
              </a:r>
              <a:r>
                <a:rPr lang="en-US" sz="975" dirty="0"/>
                <a:t> </a:t>
              </a:r>
              <a:r>
                <a:rPr lang="en-US" sz="975" dirty="0" err="1"/>
                <a:t>prosedur</a:t>
              </a:r>
              <a:endParaRPr lang="en-US" sz="975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071943" y="4797266"/>
              <a:ext cx="1914892" cy="251812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75" dirty="0" err="1"/>
                <a:t>Pemakalah</a:t>
              </a:r>
              <a:endParaRPr lang="en-US" sz="975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059748" y="5110693"/>
              <a:ext cx="1914892" cy="277202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75" dirty="0"/>
                <a:t>HKI </a:t>
              </a:r>
              <a:r>
                <a:rPr lang="en-US" sz="975" dirty="0" err="1"/>
                <a:t>dan</a:t>
              </a:r>
              <a:r>
                <a:rPr lang="en-US" sz="975" dirty="0"/>
                <a:t> </a:t>
              </a:r>
              <a:r>
                <a:rPr lang="en-US" sz="975" dirty="0" err="1"/>
                <a:t>Luaran</a:t>
              </a:r>
              <a:r>
                <a:rPr lang="en-US" sz="975" dirty="0"/>
                <a:t> </a:t>
              </a:r>
              <a:r>
                <a:rPr lang="en-US" sz="975" dirty="0" err="1"/>
                <a:t>lainnya</a:t>
              </a:r>
              <a:endParaRPr lang="en-US" sz="975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059748" y="5910503"/>
              <a:ext cx="1914892" cy="28575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75" dirty="0" err="1"/>
                <a:t>Kontrak</a:t>
              </a:r>
              <a:r>
                <a:rPr lang="en-US" sz="975" dirty="0"/>
                <a:t> </a:t>
              </a:r>
              <a:r>
                <a:rPr lang="en-US" sz="975" dirty="0" err="1"/>
                <a:t>kegiatan</a:t>
              </a:r>
              <a:endParaRPr lang="en-US" sz="975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031687" y="1958070"/>
              <a:ext cx="1914892" cy="44857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75" dirty="0"/>
                <a:t>Dana </a:t>
              </a:r>
              <a:r>
                <a:rPr lang="en-US" sz="975" dirty="0" err="1"/>
                <a:t>dari</a:t>
              </a:r>
              <a:r>
                <a:rPr lang="en-US" sz="975" dirty="0"/>
                <a:t> DRPM </a:t>
              </a:r>
              <a:r>
                <a:rPr lang="en-US" sz="975" dirty="0" err="1"/>
                <a:t>dan</a:t>
              </a:r>
              <a:r>
                <a:rPr lang="en-US" sz="975" dirty="0"/>
                <a:t> Non-DRPM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031687" y="2476200"/>
              <a:ext cx="1914892" cy="37655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75" dirty="0" err="1"/>
                <a:t>Fasilitas</a:t>
              </a:r>
              <a:r>
                <a:rPr lang="en-US" sz="975" dirty="0"/>
                <a:t> </a:t>
              </a:r>
              <a:r>
                <a:rPr lang="en-US" sz="975" dirty="0" err="1"/>
                <a:t>Penunjang</a:t>
              </a:r>
              <a:endParaRPr lang="en-US" sz="975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050841" y="3936809"/>
              <a:ext cx="1914892" cy="30286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75" dirty="0"/>
                <a:t>Forum </a:t>
              </a:r>
              <a:r>
                <a:rPr lang="en-US" sz="975" dirty="0" err="1"/>
                <a:t>Ilmiah</a:t>
              </a:r>
              <a:endParaRPr lang="en-US" sz="975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059748" y="4473810"/>
              <a:ext cx="1914892" cy="285283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75" dirty="0" err="1"/>
                <a:t>Publikasi</a:t>
              </a:r>
              <a:r>
                <a:rPr lang="en-US" sz="975" dirty="0"/>
                <a:t> di </a:t>
              </a:r>
              <a:r>
                <a:rPr lang="en-US" sz="975" dirty="0" err="1"/>
                <a:t>jurnal</a:t>
              </a:r>
              <a:endParaRPr lang="en-US" sz="975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071943" y="5429088"/>
              <a:ext cx="1914892" cy="204624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75" dirty="0" err="1"/>
                <a:t>Buku</a:t>
              </a:r>
              <a:r>
                <a:rPr lang="en-US" sz="975" dirty="0"/>
                <a:t> Ajar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74677" y="1381807"/>
              <a:ext cx="4541413" cy="1579591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93834" y="3081972"/>
              <a:ext cx="4541413" cy="1212871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74677" y="4387705"/>
              <a:ext cx="4541413" cy="1341955"/>
            </a:xfrm>
            <a:prstGeom prst="roundRect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74677" y="5829978"/>
              <a:ext cx="4541413" cy="866097"/>
            </a:xfrm>
            <a:prstGeom prst="round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059747" y="6244087"/>
              <a:ext cx="1914892" cy="28575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75" dirty="0"/>
                <a:t>Unit </a:t>
              </a:r>
              <a:r>
                <a:rPr lang="en-US" sz="975" dirty="0" err="1"/>
                <a:t>Bisnis</a:t>
              </a:r>
              <a:endParaRPr lang="en-US" sz="975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57620" y="1882161"/>
              <a:ext cx="675136" cy="4214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25" b="1" dirty="0"/>
                <a:t>30%</a:t>
              </a:r>
              <a:endParaRPr lang="en-US" sz="1625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15178" y="3473846"/>
              <a:ext cx="675136" cy="4214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25" b="1" dirty="0"/>
                <a:t>15%</a:t>
              </a:r>
              <a:endParaRPr lang="en-US" sz="1625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15178" y="4842564"/>
              <a:ext cx="675136" cy="4214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25" b="1" dirty="0"/>
                <a:t>50%</a:t>
              </a:r>
              <a:endParaRPr lang="en-US" sz="1625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37503" y="5945062"/>
              <a:ext cx="544923" cy="4214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25" b="1" dirty="0"/>
                <a:t>5%</a:t>
              </a:r>
              <a:endParaRPr lang="en-US" sz="1625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540" y="805701"/>
              <a:ext cx="4752975" cy="6052299"/>
            </a:xfrm>
            <a:prstGeom prst="rect">
              <a:avLst/>
            </a:prstGeom>
            <a:solidFill>
              <a:srgbClr val="FFD966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63640" y="948678"/>
              <a:ext cx="2419045" cy="390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65" b="1" dirty="0"/>
                <a:t>KOMPONEN  EVALUASI</a:t>
              </a:r>
            </a:p>
          </p:txBody>
        </p:sp>
      </p:grpSp>
      <p:sp>
        <p:nvSpPr>
          <p:cNvPr id="48" name="Freeform 47"/>
          <p:cNvSpPr/>
          <p:nvPr/>
        </p:nvSpPr>
        <p:spPr>
          <a:xfrm>
            <a:off x="5790049" y="1815112"/>
            <a:ext cx="5156383" cy="498135"/>
          </a:xfrm>
          <a:custGeom>
            <a:avLst/>
            <a:gdLst>
              <a:gd name="connsiteX0" fmla="*/ 0 w 1398389"/>
              <a:gd name="connsiteY0" fmla="*/ 0 h 776882"/>
              <a:gd name="connsiteX1" fmla="*/ 1398389 w 1398389"/>
              <a:gd name="connsiteY1" fmla="*/ 0 h 776882"/>
              <a:gd name="connsiteX2" fmla="*/ 1398389 w 1398389"/>
              <a:gd name="connsiteY2" fmla="*/ 776882 h 776882"/>
              <a:gd name="connsiteX3" fmla="*/ 0 w 1398389"/>
              <a:gd name="connsiteY3" fmla="*/ 776882 h 776882"/>
              <a:gd name="connsiteX4" fmla="*/ 0 w 1398389"/>
              <a:gd name="connsiteY4" fmla="*/ 0 h 77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89" h="776882">
                <a:moveTo>
                  <a:pt x="0" y="0"/>
                </a:moveTo>
                <a:lnTo>
                  <a:pt x="1398389" y="0"/>
                </a:lnTo>
                <a:lnTo>
                  <a:pt x="1398389" y="776882"/>
                </a:lnTo>
                <a:lnTo>
                  <a:pt x="0" y="77688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826" tIns="34826" rIns="34826" bIns="34826" numCol="1" spcCol="1270" anchor="ctr" anchorCtr="0">
            <a:noAutofit/>
          </a:bodyPr>
          <a:lstStyle/>
          <a:p>
            <a:pPr algn="ctr" defTabSz="405765">
              <a:lnSpc>
                <a:spcPct val="90000"/>
              </a:lnSpc>
              <a:spcBef>
                <a:spcPct val="0"/>
              </a:spcBef>
            </a:pPr>
            <a:r>
              <a:rPr lang="en-US" altLang="en-US" sz="1950" b="1" dirty="0">
                <a:solidFill>
                  <a:schemeClr val="bg1"/>
                </a:solidFill>
                <a:latin typeface="+mj-lt"/>
                <a:ea typeface="Calibri" panose="020F0502020204030204" charset="0"/>
                <a:cs typeface="Times New Roman" panose="02020603050405020304" pitchFamily="18" charset="0"/>
              </a:rPr>
              <a:t>KONTIBUTOR 1.447 PT DARI TOTAL 3.246</a:t>
            </a:r>
            <a:endParaRPr lang="en-US" altLang="en-US" sz="19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2" y="260649"/>
            <a:ext cx="9905999" cy="646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06" tIns="23653" rIns="47306" bIns="23653" rtlCol="0" anchor="ctr"/>
          <a:lstStyle/>
          <a:p>
            <a:pPr marL="92075" algn="ctr"/>
            <a:r>
              <a:rPr lang="en-US" sz="2925" b="1" dirty="0">
                <a:solidFill>
                  <a:schemeClr val="bg1"/>
                </a:solidFill>
              </a:rPr>
              <a:t>EVALUASI KINERJA R&amp;D PERGURUAN TINGGI INDONESIA</a:t>
            </a:r>
            <a:endParaRPr lang="id-ID" sz="2925" b="1" dirty="0">
              <a:solidFill>
                <a:schemeClr val="bg1"/>
              </a:solidFill>
              <a:latin typeface="Calibri" panose="020F0502020204030204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5794209" y="3502074"/>
          <a:ext cx="5156384" cy="182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918"/>
                <a:gridCol w="971971"/>
                <a:gridCol w="745799"/>
                <a:gridCol w="727247"/>
                <a:gridCol w="697564"/>
                <a:gridCol w="686433"/>
                <a:gridCol w="942452"/>
              </a:tblGrid>
              <a:tr h="91765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 anchor="ctr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Periode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Evaluasi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Thn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bg1"/>
                          </a:solidFill>
                        </a:rPr>
                        <a:t>Plattinum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</a:rPr>
                        <a:t>Mandiri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 anchor="ctr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Gold (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</a:rPr>
                        <a:t>Utama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 anchor="ctr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Silver (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</a:rPr>
                        <a:t>Madya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 anchor="ctr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Brown (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</a:rPr>
                        <a:t>Binaan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 anchor="ctr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</a:rPr>
                        <a:t>Kontrbutor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 anchor="ctr">
                    <a:solidFill>
                      <a:srgbClr val="FF33CC"/>
                    </a:solidFill>
                  </a:tcPr>
                </a:tc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2007-2009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71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291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394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FF0000"/>
                    </a:solidFill>
                  </a:tcPr>
                </a:tc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2010-2012</a:t>
                      </a:r>
                    </a:p>
                  </a:txBody>
                  <a:tcPr marL="55721" marR="55721" marT="27861" marB="27861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79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772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901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00B050"/>
                    </a:solidFill>
                  </a:tcPr>
                </a:tc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2013-2015</a:t>
                      </a:r>
                    </a:p>
                  </a:txBody>
                  <a:tcPr marL="55721" marR="55721" marT="27861" marB="27861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73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160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1.219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1.447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55721" marR="55721" marT="27861" marB="27861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800489" y="2404991"/>
          <a:ext cx="5156385" cy="104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16"/>
                <a:gridCol w="2145847"/>
                <a:gridCol w="803593"/>
                <a:gridCol w="929154"/>
                <a:gridCol w="837075"/>
              </a:tblGrid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PENDIDIKAN</a:t>
                      </a:r>
                      <a:r>
                        <a:rPr lang="en-US" sz="1000" baseline="0" dirty="0" smtClean="0"/>
                        <a:t> TINGGI</a:t>
                      </a:r>
                      <a:endParaRPr lang="en-US" sz="1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NEGERI</a:t>
                      </a:r>
                      <a:endParaRPr lang="en-US" sz="1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SWASTA</a:t>
                      </a:r>
                      <a:endParaRPr lang="en-US" sz="1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TOTAL</a:t>
                      </a:r>
                      <a:endParaRPr lang="en-US" sz="1000" dirty="0"/>
                    </a:p>
                  </a:txBody>
                  <a:tcPr marL="74295" marR="74295" marT="37148" marB="37148"/>
                </a:tc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1</a:t>
                      </a:r>
                      <a:endParaRPr lang="en-US" sz="11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smtClean="0"/>
                        <a:t>DIBAWAH RISTEKDIKTI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122</a:t>
                      </a:r>
                      <a:endParaRPr lang="en-US" sz="11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3.124</a:t>
                      </a:r>
                      <a:endParaRPr lang="en-US" sz="11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3.246</a:t>
                      </a:r>
                      <a:endParaRPr lang="en-US" sz="1100" b="0" dirty="0"/>
                    </a:p>
                  </a:txBody>
                  <a:tcPr marL="74295" marR="74295" marT="37148" marB="37148"/>
                </a:tc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</a:t>
                      </a:r>
                      <a:endParaRPr lang="en-US" sz="11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MAHASISWA</a:t>
                      </a:r>
                      <a:endParaRPr lang="en-US" sz="11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1.962.250</a:t>
                      </a:r>
                      <a:endParaRPr lang="en-US" sz="11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4.156.483</a:t>
                      </a:r>
                      <a:endParaRPr lang="en-US" sz="11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6.118.733</a:t>
                      </a:r>
                      <a:endParaRPr lang="en-US" sz="1100" b="0" dirty="0"/>
                    </a:p>
                  </a:txBody>
                  <a:tcPr marL="74295" marR="74295" marT="37148" marB="37148"/>
                </a:tc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3</a:t>
                      </a:r>
                      <a:endParaRPr lang="en-US" sz="11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DOSEN</a:t>
                      </a:r>
                      <a:endParaRPr lang="en-US" sz="11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68.122</a:t>
                      </a:r>
                      <a:endParaRPr lang="en-US" sz="11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145.798</a:t>
                      </a:r>
                      <a:endParaRPr lang="en-US" sz="11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213.920</a:t>
                      </a:r>
                      <a:endParaRPr lang="en-US" sz="1100" b="0" dirty="0"/>
                    </a:p>
                  </a:txBody>
                  <a:tcPr marL="74295" marR="74295" marT="37148" marB="37148"/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8341232" y="5948430"/>
            <a:ext cx="260520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40" i="1" dirty="0" err="1"/>
              <a:t>Sumber</a:t>
            </a:r>
            <a:r>
              <a:rPr lang="en-US" sz="1140" i="1" dirty="0"/>
              <a:t>: </a:t>
            </a:r>
            <a:r>
              <a:rPr lang="en-US" sz="1140" i="1" dirty="0" err="1"/>
              <a:t>Ditjen</a:t>
            </a:r>
            <a:r>
              <a:rPr lang="en-US" sz="1140" i="1" dirty="0"/>
              <a:t> </a:t>
            </a:r>
            <a:r>
              <a:rPr lang="en-US" sz="1140" i="1" dirty="0" err="1"/>
              <a:t>Penguatan</a:t>
            </a:r>
            <a:r>
              <a:rPr lang="en-US" sz="1140" i="1" dirty="0"/>
              <a:t> </a:t>
            </a:r>
            <a:r>
              <a:rPr lang="en-US" sz="1140" i="1" dirty="0" err="1"/>
              <a:t>Risbang</a:t>
            </a:r>
            <a:r>
              <a:rPr lang="en-US" sz="1140" i="1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58738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8056" y="1378529"/>
            <a:ext cx="2391445" cy="18980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9501" y="1409700"/>
            <a:ext cx="2391445" cy="1866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4014" y="1409700"/>
            <a:ext cx="2395902" cy="1866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8056" y="3657603"/>
            <a:ext cx="2391445" cy="18819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84955" y="3657603"/>
            <a:ext cx="2391445" cy="1881909"/>
          </a:xfrm>
          <a:prstGeom prst="rect">
            <a:avLst/>
          </a:prstGeom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225551" y="5791200"/>
            <a:ext cx="9650849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0" lvl="2">
              <a:spcBef>
                <a:spcPct val="20000"/>
              </a:spcBef>
              <a:buSzPct val="70000"/>
            </a:pPr>
            <a:r>
              <a:rPr lang="en-US" sz="1600" b="1" dirty="0">
                <a:solidFill>
                  <a:srgbClr val="3333FF"/>
                </a:solidFill>
                <a:latin typeface="Arial Narrow" pitchFamily="34" charset="0"/>
              </a:rPr>
              <a:t>Data 2015, </a:t>
            </a:r>
            <a:r>
              <a:rPr lang="en-US" sz="1600" b="1" dirty="0" err="1">
                <a:solidFill>
                  <a:srgbClr val="3333FF"/>
                </a:solidFill>
                <a:latin typeface="Arial Narrow" pitchFamily="34" charset="0"/>
              </a:rPr>
              <a:t>Sumber</a:t>
            </a:r>
            <a:r>
              <a:rPr lang="en-US" sz="1600" b="1" dirty="0">
                <a:solidFill>
                  <a:srgbClr val="3333FF"/>
                </a:solidFill>
                <a:latin typeface="Arial Narrow" pitchFamily="34" charset="0"/>
              </a:rPr>
              <a:t>: www.simlitabmas.dikti.go.id  per 31 </a:t>
            </a:r>
            <a:r>
              <a:rPr lang="en-US" sz="1600" b="1" dirty="0" err="1">
                <a:solidFill>
                  <a:srgbClr val="3333FF"/>
                </a:solidFill>
                <a:latin typeface="Arial Narrow" pitchFamily="34" charset="0"/>
              </a:rPr>
              <a:t>Januari</a:t>
            </a:r>
            <a:r>
              <a:rPr lang="en-US" sz="1600" b="1" dirty="0">
                <a:solidFill>
                  <a:srgbClr val="3333FF"/>
                </a:solidFill>
                <a:latin typeface="Arial Narrow" pitchFamily="34" charset="0"/>
              </a:rPr>
              <a:t> 2016 </a:t>
            </a:r>
            <a:r>
              <a:rPr lang="en-US" sz="1600" b="1" dirty="0" err="1">
                <a:solidFill>
                  <a:srgbClr val="3333FF"/>
                </a:solidFill>
                <a:latin typeface="Arial Narrow" pitchFamily="34" charset="0"/>
              </a:rPr>
              <a:t>dan</a:t>
            </a:r>
            <a:r>
              <a:rPr lang="en-US" sz="1600" b="1" dirty="0">
                <a:solidFill>
                  <a:srgbClr val="3333FF"/>
                </a:solidFill>
                <a:latin typeface="Arial Narrow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www.sciencedirect.com</a:t>
            </a:r>
            <a:endParaRPr lang="en-US" sz="16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43000" y="381000"/>
            <a:ext cx="9906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0" lvl="2" algn="ctr">
              <a:spcBef>
                <a:spcPct val="20000"/>
              </a:spcBef>
              <a:buSzPct val="70000"/>
            </a:pPr>
            <a:r>
              <a:rPr lang="en-US" sz="4000" b="1" dirty="0">
                <a:solidFill>
                  <a:srgbClr val="C00000"/>
                </a:solidFill>
                <a:latin typeface="Arial Narrow" pitchFamily="34" charset="0"/>
              </a:rPr>
              <a:t>PARAMETER  PEMETAAN  RISET  PT</a:t>
            </a:r>
            <a:endParaRPr lang="en-US" sz="2800" b="1" dirty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298700" y="1219200"/>
            <a:ext cx="4953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562482" y="1625600"/>
            <a:ext cx="4953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907703" y="1600200"/>
            <a:ext cx="4953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176127" y="3481093"/>
            <a:ext cx="4953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5552" y="4367722"/>
            <a:ext cx="23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BUKU AJAR/TEKS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9425168" y="3968087"/>
            <a:ext cx="4953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84955" y="1409699"/>
            <a:ext cx="2391445" cy="186690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 bwMode="auto">
          <a:xfrm>
            <a:off x="9417667" y="1219199"/>
            <a:ext cx="4953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69529" y="3657599"/>
            <a:ext cx="2341417" cy="188191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 bwMode="auto">
          <a:xfrm>
            <a:off x="4549360" y="4114800"/>
            <a:ext cx="4953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01361" y="3657603"/>
            <a:ext cx="2328557" cy="1864591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 bwMode="auto">
          <a:xfrm>
            <a:off x="7017987" y="3581400"/>
            <a:ext cx="4953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657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3" b="82425"/>
          <a:stretch>
            <a:fillRect/>
          </a:stretch>
        </p:blipFill>
        <p:spPr bwMode="auto">
          <a:xfrm>
            <a:off x="6798078" y="2"/>
            <a:ext cx="425092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5879307" y="2"/>
            <a:ext cx="63804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5241265" y="-1"/>
            <a:ext cx="63804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4603223" y="-2"/>
            <a:ext cx="63804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3965181" y="2"/>
            <a:ext cx="63804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3350134" y="2"/>
            <a:ext cx="63804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712091" y="2"/>
            <a:ext cx="63804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117558" y="-1106"/>
            <a:ext cx="63804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1143000" y="2"/>
            <a:ext cx="102328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6303122" y="-1107"/>
            <a:ext cx="63804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045875"/>
              </p:ext>
            </p:extLst>
          </p:nvPr>
        </p:nvGraphicFramePr>
        <p:xfrm>
          <a:off x="1620243" y="1700811"/>
          <a:ext cx="8922252" cy="3212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957"/>
                <a:gridCol w="2652295"/>
              </a:tblGrid>
              <a:tr h="645332"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OUTPUT RISET</a:t>
                      </a:r>
                      <a:endParaRPr lang="id-ID" sz="32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BOBOT</a:t>
                      </a:r>
                      <a:r>
                        <a:rPr lang="en-US" sz="3200" dirty="0" smtClean="0"/>
                        <a:t> (%)</a:t>
                      </a:r>
                      <a:r>
                        <a:rPr lang="id-ID" sz="3200" dirty="0" smtClean="0"/>
                        <a:t> </a:t>
                      </a:r>
                      <a:endParaRPr lang="id-ID" sz="3200" dirty="0"/>
                    </a:p>
                  </a:txBody>
                  <a:tcPr marL="99060" marR="99060"/>
                </a:tc>
              </a:tr>
              <a:tr h="36277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Jurnal internasional terindeks </a:t>
                      </a:r>
                      <a:r>
                        <a:rPr lang="en-ID" sz="1800" u="none" strike="noStrike" dirty="0" smtClean="0">
                          <a:effectLst/>
                        </a:rPr>
                        <a:t>S</a:t>
                      </a:r>
                      <a:r>
                        <a:rPr lang="id-ID" sz="1800" u="none" strike="noStrike" dirty="0" smtClean="0">
                          <a:effectLst/>
                        </a:rPr>
                        <a:t>copus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19" marR="10319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u="none" strike="noStrike" dirty="0">
                          <a:effectLst/>
                        </a:rPr>
                        <a:t>17,2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19" marR="10319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Jurnal internasional (yang terindeks selain scopus)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19" marR="10319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u="none" strike="noStrike" dirty="0">
                          <a:effectLst/>
                        </a:rPr>
                        <a:t>14,4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19" marR="10319" marT="9525" marB="0" anchor="b"/>
                </a:tc>
              </a:tr>
              <a:tr h="368826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Jurnal nasional terakreditasi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19" marR="10319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u="none" strike="noStrike" dirty="0">
                          <a:effectLst/>
                        </a:rPr>
                        <a:t>10,6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19" marR="10319" marT="9525" marB="0" anchor="b"/>
                </a:tc>
              </a:tr>
              <a:tr h="368826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Buku ajar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19" marR="10319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u="none" strike="noStrike" dirty="0">
                          <a:effectLst/>
                        </a:rPr>
                        <a:t>12,8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19" marR="10319" marT="9525" marB="0" anchor="b"/>
                </a:tc>
              </a:tr>
              <a:tr h="368826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Teknologi Tepat Guna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19" marR="10319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u="none" strike="noStrike" dirty="0">
                          <a:effectLst/>
                        </a:rPr>
                        <a:t>13,2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19" marR="10319" marT="9525" marB="0" anchor="b"/>
                </a:tc>
              </a:tr>
              <a:tr h="368826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Kekayaan Intelektual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19" marR="10319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u="none" strike="noStrike" dirty="0">
                          <a:effectLst/>
                        </a:rPr>
                        <a:t>18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19" marR="10319" marT="9525" marB="0" anchor="b"/>
                </a:tc>
              </a:tr>
              <a:tr h="368826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Prototype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19" marR="10319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u="none" strike="noStrike" dirty="0">
                          <a:effectLst/>
                        </a:rPr>
                        <a:t>14,4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19" marR="10319" marT="9525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463" y="197391"/>
            <a:ext cx="702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INDEKS KLASTER RISET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0533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3" b="82425"/>
          <a:stretch>
            <a:fillRect/>
          </a:stretch>
        </p:blipFill>
        <p:spPr bwMode="auto">
          <a:xfrm>
            <a:off x="6798078" y="2"/>
            <a:ext cx="425092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5879307" y="2"/>
            <a:ext cx="63804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5241265" y="-1"/>
            <a:ext cx="63804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4603223" y="-2"/>
            <a:ext cx="63804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3965181" y="2"/>
            <a:ext cx="63804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3350134" y="2"/>
            <a:ext cx="63804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712091" y="2"/>
            <a:ext cx="63804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117558" y="-1105"/>
            <a:ext cx="63804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1143000" y="2"/>
            <a:ext cx="102328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6303122" y="-1106"/>
            <a:ext cx="63804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5" name="CustomShape 1"/>
          <p:cNvSpPr/>
          <p:nvPr/>
        </p:nvSpPr>
        <p:spPr>
          <a:xfrm>
            <a:off x="1358877" y="192912"/>
            <a:ext cx="5850650" cy="432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r>
              <a:rPr lang="en-US" sz="24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HASIL KLASTERISASI RISET</a:t>
            </a:r>
          </a:p>
          <a:p>
            <a:pPr>
              <a:defRPr/>
            </a:pPr>
            <a:r>
              <a:rPr lang="en-US" sz="36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PANGAN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7763" y="1476093"/>
            <a:ext cx="8954733" cy="46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r="10214"/>
          <a:stretch>
            <a:fillRect/>
          </a:stretch>
        </p:blipFill>
        <p:spPr bwMode="auto">
          <a:xfrm>
            <a:off x="1143000" y="42884"/>
            <a:ext cx="99060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89983" r="10214" b="5623"/>
          <a:stretch>
            <a:fillRect/>
          </a:stretch>
        </p:blipFill>
        <p:spPr bwMode="auto">
          <a:xfrm>
            <a:off x="1143000" y="6381750"/>
            <a:ext cx="9906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r="10214" b="92522"/>
          <a:stretch>
            <a:fillRect/>
          </a:stretch>
        </p:blipFill>
        <p:spPr bwMode="auto">
          <a:xfrm>
            <a:off x="1148160" y="570136"/>
            <a:ext cx="99060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70786" y="3071810"/>
            <a:ext cx="3327820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7030A0"/>
                </a:solidFill>
              </a:rPr>
              <a:t>2017 -2045</a:t>
            </a:r>
          </a:p>
        </p:txBody>
      </p:sp>
    </p:spTree>
    <p:extLst>
      <p:ext uri="{BB962C8B-B14F-4D97-AF65-F5344CB8AC3E}">
        <p14:creationId xmlns:p14="http://schemas.microsoft.com/office/powerpoint/2010/main" val="4185471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5" y="-243408"/>
            <a:ext cx="7704856" cy="1325563"/>
          </a:xfrm>
        </p:spPr>
        <p:txBody>
          <a:bodyPr>
            <a:normAutofit/>
          </a:bodyPr>
          <a:lstStyle/>
          <a:p>
            <a:r>
              <a:rPr lang="en-ID" sz="3600" dirty="0"/>
              <a:t>SUBSTANSI PENELITIAN</a:t>
            </a:r>
            <a:endParaRPr lang="en-US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2662114"/>
              </p:ext>
            </p:extLst>
          </p:nvPr>
        </p:nvGraphicFramePr>
        <p:xfrm>
          <a:off x="823274" y="1921633"/>
          <a:ext cx="4664075" cy="312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279404" y="658931"/>
            <a:ext cx="3636999" cy="60569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Both"/>
            </a:pPr>
            <a:r>
              <a:rPr lang="en-US" dirty="0" err="1"/>
              <a:t>Kemandirian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, </a:t>
            </a:r>
          </a:p>
          <a:p>
            <a:pPr marL="457200" indent="-457200">
              <a:buAutoNum type="arabicParenBoth"/>
            </a:pPr>
            <a:r>
              <a:rPr lang="en-US" dirty="0" err="1"/>
              <a:t>Penciptaan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Terbarukan</a:t>
            </a:r>
            <a:r>
              <a:rPr lang="en-US" dirty="0"/>
              <a:t>, </a:t>
            </a:r>
          </a:p>
          <a:p>
            <a:pPr marL="457200" indent="-457200">
              <a:buAutoNum type="arabicParenBoth"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, </a:t>
            </a:r>
          </a:p>
          <a:p>
            <a:pPr marL="457200" indent="-457200">
              <a:buAutoNum type="arabicParenBoth"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, </a:t>
            </a:r>
          </a:p>
          <a:p>
            <a:pPr marL="457200" indent="-457200">
              <a:buAutoNum type="arabicParenBoth"/>
            </a:pP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 </a:t>
            </a:r>
          </a:p>
          <a:p>
            <a:pPr marL="457200" indent="-457200">
              <a:buAutoNum type="arabicParenBoth"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Pertahanan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, </a:t>
            </a:r>
          </a:p>
          <a:p>
            <a:pPr marL="457200" indent="-457200">
              <a:buAutoNum type="arabicParenBoth"/>
            </a:pPr>
            <a:r>
              <a:rPr lang="en-US" dirty="0"/>
              <a:t>Material </a:t>
            </a:r>
            <a:r>
              <a:rPr lang="en-US" dirty="0" err="1"/>
              <a:t>Maju</a:t>
            </a:r>
            <a:r>
              <a:rPr lang="en-US" dirty="0"/>
              <a:t>, </a:t>
            </a:r>
          </a:p>
          <a:p>
            <a:pPr marL="457200" indent="-457200">
              <a:buAutoNum type="arabicParenBoth"/>
            </a:pPr>
            <a:r>
              <a:rPr lang="en-US" dirty="0" err="1"/>
              <a:t>Kemaritiman</a:t>
            </a:r>
            <a:r>
              <a:rPr lang="en-US" dirty="0"/>
              <a:t>, </a:t>
            </a:r>
          </a:p>
          <a:p>
            <a:pPr marL="457200" indent="-457200">
              <a:buAutoNum type="arabicParenBoth"/>
            </a:pP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Penanggulangan</a:t>
            </a:r>
            <a:r>
              <a:rPr lang="en-US" dirty="0"/>
              <a:t> </a:t>
            </a:r>
            <a:r>
              <a:rPr lang="en-US" dirty="0" err="1"/>
              <a:t>Kebencanaan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pPr marL="457200" indent="-457200">
              <a:buAutoNum type="arabicParenBoth"/>
            </a:pP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Humaniora</a:t>
            </a:r>
            <a:r>
              <a:rPr lang="en-US" dirty="0"/>
              <a:t> -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- </a:t>
            </a:r>
            <a:r>
              <a:rPr lang="en-US" dirty="0" err="1"/>
              <a:t>Pendidikan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6488" y="3575456"/>
            <a:ext cx="198696" cy="233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6913" y="2133501"/>
            <a:ext cx="198696" cy="233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/>
          <p:nvPr/>
        </p:nvCxnSpPr>
        <p:spPr>
          <a:xfrm>
            <a:off x="4797208" y="2259440"/>
            <a:ext cx="1249768" cy="143297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5189" y="914401"/>
            <a:ext cx="5052767" cy="53782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5162" y="5321780"/>
            <a:ext cx="257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dirty="0">
                <a:solidFill>
                  <a:srgbClr val="0070C0"/>
                </a:solidFill>
              </a:rPr>
              <a:t>+ </a:t>
            </a:r>
            <a:r>
              <a:rPr lang="en-ID" sz="3600" dirty="0" err="1">
                <a:solidFill>
                  <a:srgbClr val="0070C0"/>
                </a:solidFill>
              </a:rPr>
              <a:t>Isu</a:t>
            </a:r>
            <a:r>
              <a:rPr lang="en-ID" sz="3600" dirty="0">
                <a:solidFill>
                  <a:srgbClr val="0070C0"/>
                </a:solidFill>
              </a:rPr>
              <a:t> GESI ++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5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26896" y="6448252"/>
            <a:ext cx="2133600" cy="365125"/>
          </a:xfrm>
        </p:spPr>
        <p:txBody>
          <a:bodyPr/>
          <a:lstStyle/>
          <a:p>
            <a:fld id="{099E6C3B-0F76-49F4-9F8B-B60FA2134E2C}" type="slidenum">
              <a:rPr lang="id-ID" b="1" smtClean="0"/>
              <a:pPr/>
              <a:t>3</a:t>
            </a:fld>
            <a:endParaRPr lang="id-ID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08" y="1196752"/>
            <a:ext cx="7076497" cy="54460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8887525" y="6669361"/>
            <a:ext cx="1757212" cy="197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81" b="1" dirty="0" err="1"/>
              <a:t>Sumber</a:t>
            </a:r>
            <a:r>
              <a:rPr lang="en-US" sz="681" b="1" dirty="0"/>
              <a:t>: WEF, </a:t>
            </a:r>
            <a:r>
              <a:rPr lang="en-US" sz="681" b="1" dirty="0" err="1"/>
              <a:t>Beberapa</a:t>
            </a:r>
            <a:r>
              <a:rPr lang="en-US" sz="681" b="1" dirty="0"/>
              <a:t> </a:t>
            </a:r>
            <a:r>
              <a:rPr lang="en-US" sz="681" b="1" dirty="0" err="1"/>
              <a:t>Tahun</a:t>
            </a:r>
            <a:r>
              <a:rPr lang="en-US" sz="681" b="1" dirty="0"/>
              <a:t>; Time Series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3" b="82425"/>
          <a:stretch>
            <a:fillRect/>
          </a:stretch>
        </p:blipFill>
        <p:spPr bwMode="auto">
          <a:xfrm>
            <a:off x="6743700" y="0"/>
            <a:ext cx="3924300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5895976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5307013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4718051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4129088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3560763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971801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424113" y="-1588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1524001" y="0"/>
            <a:ext cx="9445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6286501" y="-1588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CustomShape 1"/>
          <p:cNvSpPr/>
          <p:nvPr/>
        </p:nvSpPr>
        <p:spPr>
          <a:xfrm>
            <a:off x="1558925" y="116632"/>
            <a:ext cx="5932488" cy="719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defRPr/>
            </a:pPr>
            <a:r>
              <a:rPr lang="fi-FI" sz="28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DAYA SAING NASIONAL</a:t>
            </a:r>
            <a:endParaRPr lang="fi-FI" sz="3600" b="1" spc="-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algn="r">
              <a:defRPr/>
            </a:pPr>
            <a:r>
              <a:rPr lang="fi-FI" sz="36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INDEKS INOVASI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231318" y="1282698"/>
          <a:ext cx="1257170" cy="517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5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8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71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54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44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9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54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82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82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13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260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210675" y="1280952"/>
            <a:ext cx="1277813" cy="5388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336360" y="2547252"/>
            <a:ext cx="432048" cy="395676"/>
          </a:xfrm>
          <a:prstGeom prst="ellipse">
            <a:avLst/>
          </a:prstGeom>
          <a:noFill/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336360" y="2961316"/>
            <a:ext cx="432048" cy="395676"/>
          </a:xfrm>
          <a:prstGeom prst="ellipse">
            <a:avLst/>
          </a:prstGeom>
          <a:noFill/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336360" y="5337580"/>
            <a:ext cx="432048" cy="395676"/>
          </a:xfrm>
          <a:prstGeom prst="ellipse">
            <a:avLst/>
          </a:prstGeom>
          <a:noFill/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336360" y="5841636"/>
            <a:ext cx="432048" cy="395676"/>
          </a:xfrm>
          <a:prstGeom prst="ellipse">
            <a:avLst/>
          </a:prstGeom>
          <a:noFill/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912424" y="4725144"/>
            <a:ext cx="432048" cy="395676"/>
          </a:xfrm>
          <a:prstGeom prst="ellipse">
            <a:avLst/>
          </a:prstGeom>
          <a:noFill/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912424" y="2492896"/>
            <a:ext cx="432048" cy="395676"/>
          </a:xfrm>
          <a:prstGeom prst="ellipse">
            <a:avLst/>
          </a:prstGeom>
          <a:noFill/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264353" y="1268760"/>
            <a:ext cx="1161331" cy="395676"/>
          </a:xfrm>
          <a:prstGeom prst="ellipse">
            <a:avLst/>
          </a:prstGeom>
          <a:noFill/>
          <a:ln w="38100">
            <a:solidFill>
              <a:srgbClr val="00FA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37F60A-BA48-4215-BEF0-A7A5798B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PROSES PENILAIAN KINERJA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B7B2E5-6BF5-4F5C-A4E0-EB8A6C8223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86054"/>
            <a:ext cx="8962425" cy="4493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0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646880" y="4548508"/>
            <a:ext cx="4906296" cy="200196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196"/>
            </a:schemeClr>
          </a:solidFill>
          <a:ln>
            <a:solidFill>
              <a:srgbClr val="41719C">
                <a:alpha val="4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C. KATEGORI PENUGASAN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Penerapan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Ipteks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Masyarakat</a:t>
            </a:r>
            <a:r>
              <a:rPr lang="en-US" dirty="0">
                <a:solidFill>
                  <a:schemeClr val="tx1"/>
                </a:solidFill>
              </a:rPr>
              <a:t> (PPIM)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15577" y="1838519"/>
            <a:ext cx="4906296" cy="2001961"/>
          </a:xfrm>
          <a:prstGeom prst="roundRect">
            <a:avLst/>
          </a:prstGeom>
          <a:solidFill>
            <a:srgbClr val="FFC000">
              <a:alpha val="30196"/>
            </a:srgbClr>
          </a:solidFill>
          <a:ln>
            <a:solidFill>
              <a:srgbClr val="41719C">
                <a:alpha val="4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B. KATEGORI DESENTRALISASI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Pemberdayaan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Masyarakat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Unggulan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Perguruan</a:t>
            </a:r>
            <a:r>
              <a:rPr lang="en-US" dirty="0">
                <a:solidFill>
                  <a:schemeClr val="tx1"/>
                </a:solidFill>
              </a:rPr>
              <a:t> Tinggi (PPMUPT)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3417" y="1831322"/>
            <a:ext cx="4906296" cy="505869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196"/>
            </a:schemeClr>
          </a:solidFill>
          <a:ln>
            <a:solidFill>
              <a:srgbClr val="41719C">
                <a:alpha val="4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A. KATEGORI KOMPETITIF NASIONAL</a:t>
            </a:r>
            <a:endParaRPr lang="en-US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Kemitraan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Masyarakat</a:t>
            </a:r>
            <a:r>
              <a:rPr lang="en-US" dirty="0">
                <a:solidFill>
                  <a:schemeClr val="tx1"/>
                </a:solidFill>
              </a:rPr>
              <a:t> (PKM);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Kemitraan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Masyarakat</a:t>
            </a:r>
            <a:r>
              <a:rPr lang="en-US" dirty="0">
                <a:solidFill>
                  <a:schemeClr val="tx1"/>
                </a:solidFill>
              </a:rPr>
              <a:t> Stimulus (PKMS);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Kuliah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Nyata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Pembelajaran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Pemberdayaan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Masyarakat</a:t>
            </a:r>
            <a:r>
              <a:rPr lang="en-US" dirty="0">
                <a:solidFill>
                  <a:schemeClr val="tx1"/>
                </a:solidFill>
              </a:rPr>
              <a:t> (KKN-PPM).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Pengembangan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Kewirausahaan</a:t>
            </a:r>
            <a:r>
              <a:rPr lang="en-US" dirty="0">
                <a:solidFill>
                  <a:schemeClr val="tx1"/>
                </a:solidFill>
              </a:rPr>
              <a:t> (PPK);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Pengembangan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Unggulan</a:t>
            </a:r>
            <a:r>
              <a:rPr lang="en-US" dirty="0">
                <a:solidFill>
                  <a:schemeClr val="tx1"/>
                </a:solidFill>
              </a:rPr>
              <a:t> Daerah (PPPUD)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Pengembangan</a:t>
            </a:r>
            <a:r>
              <a:rPr lang="en-US" dirty="0">
                <a:solidFill>
                  <a:schemeClr val="tx1"/>
                </a:solidFill>
              </a:rPr>
              <a:t> Usaha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Intelektual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Kampus</a:t>
            </a:r>
            <a:r>
              <a:rPr lang="en-US" dirty="0">
                <a:solidFill>
                  <a:schemeClr val="tx1"/>
                </a:solidFill>
              </a:rPr>
              <a:t> (PPUPIK);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Pengembangan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Mitra</a:t>
            </a:r>
            <a:r>
              <a:rPr lang="en-US" dirty="0">
                <a:solidFill>
                  <a:schemeClr val="tx1"/>
                </a:solidFill>
              </a:rPr>
              <a:t> (PPDM);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Kemitraan</a:t>
            </a:r>
            <a:r>
              <a:rPr lang="en-US" dirty="0">
                <a:solidFill>
                  <a:schemeClr val="tx1"/>
                </a:solidFill>
              </a:rPr>
              <a:t> Wilayah (PKW)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810" y="942094"/>
            <a:ext cx="5094251" cy="52111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KEBIJAKAN NASIONAL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317957" y="942094"/>
            <a:ext cx="5094251" cy="52111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RENSTRA PERGURUAN TINGGI</a:t>
            </a:r>
            <a:endParaRPr lang="en-US" sz="2400" dirty="0"/>
          </a:p>
        </p:txBody>
      </p:sp>
      <p:sp>
        <p:nvSpPr>
          <p:cNvPr id="11" name="Left-Right Arrow 10"/>
          <p:cNvSpPr/>
          <p:nvPr/>
        </p:nvSpPr>
        <p:spPr>
          <a:xfrm>
            <a:off x="5475680" y="1004909"/>
            <a:ext cx="714461" cy="458295"/>
          </a:xfrm>
          <a:prstGeom prst="left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2448393" y="1488630"/>
            <a:ext cx="757084" cy="2852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8792811" y="1488630"/>
            <a:ext cx="757084" cy="3244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3E2B60B-2628-4CB2-AFE1-A42E3A5537F3}"/>
              </a:ext>
            </a:extLst>
          </p:cNvPr>
          <p:cNvGrpSpPr/>
          <p:nvPr/>
        </p:nvGrpSpPr>
        <p:grpSpPr>
          <a:xfrm>
            <a:off x="70063" y="-62284"/>
            <a:ext cx="12090052" cy="805941"/>
            <a:chOff x="106878" y="235974"/>
            <a:chExt cx="11465690" cy="738448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4DE23126-81B3-4BC8-A6C5-0BCA737E220D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94671" y="235974"/>
              <a:ext cx="777897" cy="73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E7F4259-ECC5-4700-BD0E-5FD314640BA6}"/>
                </a:ext>
              </a:extLst>
            </p:cNvPr>
            <p:cNvSpPr txBox="1"/>
            <p:nvPr/>
          </p:nvSpPr>
          <p:spPr>
            <a:xfrm>
              <a:off x="106878" y="328091"/>
              <a:ext cx="10509663" cy="535803"/>
            </a:xfrm>
            <a:prstGeom prst="rect">
              <a:avLst/>
            </a:prstGeom>
            <a:solidFill>
              <a:srgbClr val="122086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3600" b="1">
                  <a:solidFill>
                    <a:schemeClr val="bg1"/>
                  </a:solidFill>
                </a:defRPr>
              </a:lvl1pPr>
            </a:lstStyle>
            <a:p>
              <a:pPr algn="ctr"/>
              <a:r>
                <a:rPr lang="en-US" sz="3200" dirty="0"/>
                <a:t>SKEMA PENGABDIAN KEPADA MASYARAKAT</a:t>
              </a:r>
              <a:endParaRPr lang="id-ID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07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3" b="82425"/>
          <a:stretch>
            <a:fillRect/>
          </a:stretch>
        </p:blipFill>
        <p:spPr bwMode="auto">
          <a:xfrm>
            <a:off x="4070350" y="-1588"/>
            <a:ext cx="3924300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9663113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9074151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8485188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7896226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3560763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971801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424113" y="-1588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1524001" y="0"/>
            <a:ext cx="9445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5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10053638" y="-1588"/>
            <a:ext cx="6143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3" name="CustomShape 2"/>
          <p:cNvSpPr/>
          <p:nvPr/>
        </p:nvSpPr>
        <p:spPr>
          <a:xfrm>
            <a:off x="8382001" y="6967538"/>
            <a:ext cx="2130425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Rectangle 13"/>
          <p:cNvSpPr/>
          <p:nvPr/>
        </p:nvSpPr>
        <p:spPr>
          <a:xfrm>
            <a:off x="1524000" y="6400800"/>
            <a:ext cx="83820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R-</a:t>
            </a:r>
            <a:r>
              <a:rPr lang="en-US" b="1" dirty="0" err="1"/>
              <a:t>Pepres</a:t>
            </a:r>
            <a:r>
              <a:rPr lang="en-US" b="1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en-US" b="1" dirty="0" err="1"/>
              <a:t>Induk</a:t>
            </a:r>
            <a:r>
              <a:rPr lang="en-US" b="1" dirty="0"/>
              <a:t> </a:t>
            </a:r>
            <a:r>
              <a:rPr lang="en-US" b="1" dirty="0" err="1"/>
              <a:t>Nasional</a:t>
            </a:r>
            <a:r>
              <a:rPr lang="en-US" b="1" dirty="0"/>
              <a:t> 2017 -2045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30424" y="6381328"/>
            <a:ext cx="10661576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</a:t>
            </a:r>
            <a:r>
              <a:rPr lang="en-US" b="1" dirty="0" err="1" smtClean="0"/>
              <a:t>Rakornas</a:t>
            </a:r>
            <a:r>
              <a:rPr lang="en-US" b="1" dirty="0" smtClean="0"/>
              <a:t> PTM </a:t>
            </a:r>
            <a:r>
              <a:rPr lang="en-US" b="1" dirty="0" err="1" smtClean="0"/>
              <a:t>dan</a:t>
            </a:r>
            <a:r>
              <a:rPr lang="en-US" b="1" dirty="0" smtClean="0"/>
              <a:t> PTMA, Banjarmasin, 2018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543550" y="1302116"/>
            <a:ext cx="9157288" cy="5111623"/>
            <a:chOff x="-13288" y="936214"/>
            <a:chExt cx="9157288" cy="511162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792926" y="954015"/>
              <a:ext cx="0" cy="4938626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-11430" y="2610745"/>
              <a:ext cx="2525411" cy="828467"/>
              <a:chOff x="355893" y="4377327"/>
              <a:chExt cx="4166333" cy="136677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55893" y="5321701"/>
                <a:ext cx="4166333" cy="422402"/>
                <a:chOff x="355893" y="5321701"/>
                <a:chExt cx="4166333" cy="422402"/>
              </a:xfrm>
            </p:grpSpPr>
            <p:sp>
              <p:nvSpPr>
                <p:cNvPr id="20" name="Flowchart: Process 19"/>
                <p:cNvSpPr/>
                <p:nvPr/>
              </p:nvSpPr>
              <p:spPr>
                <a:xfrm>
                  <a:off x="355893" y="5321703"/>
                  <a:ext cx="3967153" cy="422400"/>
                </a:xfrm>
                <a:prstGeom prst="flowChartProcess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1" name="Right Triangle 20"/>
                <p:cNvSpPr/>
                <p:nvPr/>
              </p:nvSpPr>
              <p:spPr>
                <a:xfrm flipV="1">
                  <a:off x="4323047" y="5321701"/>
                  <a:ext cx="199179" cy="422402"/>
                </a:xfrm>
                <a:prstGeom prst="rtTriangl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355896" y="4377327"/>
                <a:ext cx="4166330" cy="94427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771659" y="2609496"/>
              <a:ext cx="614747" cy="828167"/>
              <a:chOff x="3547873" y="1640719"/>
              <a:chExt cx="1014188" cy="1366280"/>
            </a:xfrm>
          </p:grpSpPr>
          <p:sp>
            <p:nvSpPr>
              <p:cNvPr id="23" name="Flowchart: Process 22"/>
              <p:cNvSpPr/>
              <p:nvPr/>
            </p:nvSpPr>
            <p:spPr>
              <a:xfrm>
                <a:off x="3747052" y="1640719"/>
                <a:ext cx="815009" cy="944279"/>
              </a:xfrm>
              <a:prstGeom prst="flowChartProcess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Flowchart: Data 23"/>
              <p:cNvSpPr/>
              <p:nvPr/>
            </p:nvSpPr>
            <p:spPr>
              <a:xfrm>
                <a:off x="3547873" y="2584998"/>
                <a:ext cx="1014188" cy="422001"/>
              </a:xfrm>
              <a:prstGeom prst="flowChartInputOutput">
                <a:avLst/>
              </a:prstGeom>
              <a:solidFill>
                <a:srgbClr val="982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2023848" y="2737154"/>
              <a:ext cx="253959" cy="303970"/>
            </a:xfrm>
            <a:custGeom>
              <a:avLst/>
              <a:gdLst>
                <a:gd name="T0" fmla="*/ 234 w 300"/>
                <a:gd name="T1" fmla="*/ 263 h 360"/>
                <a:gd name="T2" fmla="*/ 243 w 300"/>
                <a:gd name="T3" fmla="*/ 243 h 360"/>
                <a:gd name="T4" fmla="*/ 254 w 300"/>
                <a:gd name="T5" fmla="*/ 252 h 360"/>
                <a:gd name="T6" fmla="*/ 180 w 300"/>
                <a:gd name="T7" fmla="*/ 239 h 360"/>
                <a:gd name="T8" fmla="*/ 171 w 300"/>
                <a:gd name="T9" fmla="*/ 302 h 360"/>
                <a:gd name="T10" fmla="*/ 189 w 300"/>
                <a:gd name="T11" fmla="*/ 302 h 360"/>
                <a:gd name="T12" fmla="*/ 180 w 300"/>
                <a:gd name="T13" fmla="*/ 239 h 360"/>
                <a:gd name="T14" fmla="*/ 300 w 300"/>
                <a:gd name="T15" fmla="*/ 314 h 360"/>
                <a:gd name="T16" fmla="*/ 49 w 300"/>
                <a:gd name="T17" fmla="*/ 360 h 360"/>
                <a:gd name="T18" fmla="*/ 0 w 300"/>
                <a:gd name="T19" fmla="*/ 208 h 360"/>
                <a:gd name="T20" fmla="*/ 251 w 300"/>
                <a:gd name="T21" fmla="*/ 161 h 360"/>
                <a:gd name="T22" fmla="*/ 63 w 300"/>
                <a:gd name="T23" fmla="*/ 325 h 360"/>
                <a:gd name="T24" fmla="*/ 88 w 300"/>
                <a:gd name="T25" fmla="*/ 213 h 360"/>
                <a:gd name="T26" fmla="*/ 21 w 300"/>
                <a:gd name="T27" fmla="*/ 197 h 360"/>
                <a:gd name="T28" fmla="*/ 42 w 300"/>
                <a:gd name="T29" fmla="*/ 213 h 360"/>
                <a:gd name="T30" fmla="*/ 63 w 300"/>
                <a:gd name="T31" fmla="*/ 325 h 360"/>
                <a:gd name="T32" fmla="*/ 117 w 300"/>
                <a:gd name="T33" fmla="*/ 230 h 360"/>
                <a:gd name="T34" fmla="*/ 117 w 300"/>
                <a:gd name="T35" fmla="*/ 304 h 360"/>
                <a:gd name="T36" fmla="*/ 104 w 300"/>
                <a:gd name="T37" fmla="*/ 290 h 360"/>
                <a:gd name="T38" fmla="*/ 83 w 300"/>
                <a:gd name="T39" fmla="*/ 230 h 360"/>
                <a:gd name="T40" fmla="*/ 84 w 300"/>
                <a:gd name="T41" fmla="*/ 308 h 360"/>
                <a:gd name="T42" fmla="*/ 121 w 300"/>
                <a:gd name="T43" fmla="*/ 313 h 360"/>
                <a:gd name="T44" fmla="*/ 138 w 300"/>
                <a:gd name="T45" fmla="*/ 325 h 360"/>
                <a:gd name="T46" fmla="*/ 204 w 300"/>
                <a:gd name="T47" fmla="*/ 298 h 360"/>
                <a:gd name="T48" fmla="*/ 171 w 300"/>
                <a:gd name="T49" fmla="*/ 234 h 360"/>
                <a:gd name="T50" fmla="*/ 150 w 300"/>
                <a:gd name="T51" fmla="*/ 197 h 360"/>
                <a:gd name="T52" fmla="*/ 167 w 300"/>
                <a:gd name="T53" fmla="*/ 324 h 360"/>
                <a:gd name="T54" fmla="*/ 204 w 300"/>
                <a:gd name="T55" fmla="*/ 298 h 360"/>
                <a:gd name="T56" fmla="*/ 254 w 300"/>
                <a:gd name="T57" fmla="*/ 292 h 360"/>
                <a:gd name="T58" fmla="*/ 254 w 300"/>
                <a:gd name="T59" fmla="*/ 303 h 360"/>
                <a:gd name="T60" fmla="*/ 242 w 300"/>
                <a:gd name="T61" fmla="*/ 311 h 360"/>
                <a:gd name="T62" fmla="*/ 234 w 300"/>
                <a:gd name="T63" fmla="*/ 302 h 360"/>
                <a:gd name="T64" fmla="*/ 234 w 300"/>
                <a:gd name="T65" fmla="*/ 280 h 360"/>
                <a:gd name="T66" fmla="*/ 270 w 300"/>
                <a:gd name="T67" fmla="*/ 266 h 360"/>
                <a:gd name="T68" fmla="*/ 228 w 300"/>
                <a:gd name="T69" fmla="*/ 229 h 360"/>
                <a:gd name="T70" fmla="*/ 217 w 300"/>
                <a:gd name="T71" fmla="*/ 262 h 360"/>
                <a:gd name="T72" fmla="*/ 270 w 300"/>
                <a:gd name="T73" fmla="*/ 292 h 360"/>
                <a:gd name="T74" fmla="*/ 194 w 300"/>
                <a:gd name="T75" fmla="*/ 137 h 360"/>
                <a:gd name="T76" fmla="*/ 211 w 300"/>
                <a:gd name="T77" fmla="*/ 137 h 360"/>
                <a:gd name="T78" fmla="*/ 216 w 300"/>
                <a:gd name="T79" fmla="*/ 138 h 360"/>
                <a:gd name="T80" fmla="*/ 240 w 300"/>
                <a:gd name="T81" fmla="*/ 39 h 360"/>
                <a:gd name="T82" fmla="*/ 221 w 300"/>
                <a:gd name="T83" fmla="*/ 116 h 360"/>
                <a:gd name="T84" fmla="*/ 206 w 300"/>
                <a:gd name="T85" fmla="*/ 116 h 360"/>
                <a:gd name="T86" fmla="*/ 187 w 300"/>
                <a:gd name="T87" fmla="*/ 39 h 360"/>
                <a:gd name="T88" fmla="*/ 187 w 300"/>
                <a:gd name="T89" fmla="*/ 123 h 360"/>
                <a:gd name="T90" fmla="*/ 119 w 300"/>
                <a:gd name="T91" fmla="*/ 75 h 360"/>
                <a:gd name="T92" fmla="*/ 130 w 300"/>
                <a:gd name="T93" fmla="*/ 40 h 360"/>
                <a:gd name="T94" fmla="*/ 159 w 300"/>
                <a:gd name="T95" fmla="*/ 38 h 360"/>
                <a:gd name="T96" fmla="*/ 173 w 300"/>
                <a:gd name="T97" fmla="*/ 57 h 360"/>
                <a:gd name="T98" fmla="*/ 174 w 300"/>
                <a:gd name="T99" fmla="*/ 98 h 360"/>
                <a:gd name="T100" fmla="*/ 168 w 300"/>
                <a:gd name="T101" fmla="*/ 130 h 360"/>
                <a:gd name="T102" fmla="*/ 147 w 300"/>
                <a:gd name="T103" fmla="*/ 141 h 360"/>
                <a:gd name="T104" fmla="*/ 125 w 300"/>
                <a:gd name="T105" fmla="*/ 132 h 360"/>
                <a:gd name="T106" fmla="*/ 119 w 300"/>
                <a:gd name="T107" fmla="*/ 101 h 360"/>
                <a:gd name="T108" fmla="*/ 137 w 300"/>
                <a:gd name="T109" fmla="*/ 114 h 360"/>
                <a:gd name="T110" fmla="*/ 156 w 300"/>
                <a:gd name="T111" fmla="*/ 114 h 360"/>
                <a:gd name="T112" fmla="*/ 146 w 300"/>
                <a:gd name="T113" fmla="*/ 52 h 360"/>
                <a:gd name="T114" fmla="*/ 137 w 300"/>
                <a:gd name="T115" fmla="*/ 114 h 360"/>
                <a:gd name="T116" fmla="*/ 95 w 300"/>
                <a:gd name="T117" fmla="*/ 141 h 360"/>
                <a:gd name="T118" fmla="*/ 121 w 300"/>
                <a:gd name="T119" fmla="*/ 0 h 360"/>
                <a:gd name="T120" fmla="*/ 83 w 300"/>
                <a:gd name="T121" fmla="*/ 48 h 360"/>
                <a:gd name="T122" fmla="*/ 45 w 300"/>
                <a:gd name="T123" fmla="*/ 0 h 360"/>
                <a:gd name="T124" fmla="*/ 73 w 300"/>
                <a:gd name="T125" fmla="*/ 14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0" h="360">
                  <a:moveTo>
                    <a:pt x="254" y="263"/>
                  </a:moveTo>
                  <a:cubicBezTo>
                    <a:pt x="234" y="263"/>
                    <a:pt x="234" y="263"/>
                    <a:pt x="234" y="263"/>
                  </a:cubicBezTo>
                  <a:cubicBezTo>
                    <a:pt x="234" y="252"/>
                    <a:pt x="234" y="252"/>
                    <a:pt x="234" y="252"/>
                  </a:cubicBezTo>
                  <a:cubicBezTo>
                    <a:pt x="234" y="247"/>
                    <a:pt x="238" y="243"/>
                    <a:pt x="243" y="243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250" y="243"/>
                    <a:pt x="254" y="247"/>
                    <a:pt x="254" y="252"/>
                  </a:cubicBezTo>
                  <a:lnTo>
                    <a:pt x="254" y="263"/>
                  </a:lnTo>
                  <a:close/>
                  <a:moveTo>
                    <a:pt x="180" y="239"/>
                  </a:moveTo>
                  <a:cubicBezTo>
                    <a:pt x="175" y="239"/>
                    <a:pt x="171" y="242"/>
                    <a:pt x="171" y="246"/>
                  </a:cubicBezTo>
                  <a:cubicBezTo>
                    <a:pt x="171" y="302"/>
                    <a:pt x="171" y="302"/>
                    <a:pt x="171" y="302"/>
                  </a:cubicBezTo>
                  <a:cubicBezTo>
                    <a:pt x="171" y="306"/>
                    <a:pt x="175" y="310"/>
                    <a:pt x="180" y="310"/>
                  </a:cubicBezTo>
                  <a:cubicBezTo>
                    <a:pt x="185" y="310"/>
                    <a:pt x="189" y="306"/>
                    <a:pt x="189" y="302"/>
                  </a:cubicBezTo>
                  <a:cubicBezTo>
                    <a:pt x="189" y="246"/>
                    <a:pt x="189" y="246"/>
                    <a:pt x="189" y="246"/>
                  </a:cubicBezTo>
                  <a:cubicBezTo>
                    <a:pt x="189" y="242"/>
                    <a:pt x="185" y="239"/>
                    <a:pt x="180" y="239"/>
                  </a:cubicBezTo>
                  <a:close/>
                  <a:moveTo>
                    <a:pt x="300" y="208"/>
                  </a:moveTo>
                  <a:cubicBezTo>
                    <a:pt x="300" y="314"/>
                    <a:pt x="300" y="314"/>
                    <a:pt x="300" y="314"/>
                  </a:cubicBezTo>
                  <a:cubicBezTo>
                    <a:pt x="300" y="339"/>
                    <a:pt x="278" y="360"/>
                    <a:pt x="251" y="360"/>
                  </a:cubicBezTo>
                  <a:cubicBezTo>
                    <a:pt x="49" y="360"/>
                    <a:pt x="49" y="360"/>
                    <a:pt x="49" y="360"/>
                  </a:cubicBezTo>
                  <a:cubicBezTo>
                    <a:pt x="22" y="360"/>
                    <a:pt x="0" y="339"/>
                    <a:pt x="0" y="314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182"/>
                    <a:pt x="22" y="161"/>
                    <a:pt x="49" y="161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78" y="161"/>
                    <a:pt x="300" y="182"/>
                    <a:pt x="300" y="208"/>
                  </a:cubicBezTo>
                  <a:close/>
                  <a:moveTo>
                    <a:pt x="63" y="325"/>
                  </a:moveTo>
                  <a:cubicBezTo>
                    <a:pt x="63" y="213"/>
                    <a:pt x="63" y="213"/>
                    <a:pt x="63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21" y="197"/>
                    <a:pt x="21" y="197"/>
                    <a:pt x="21" y="197"/>
                  </a:cubicBezTo>
                  <a:cubicBezTo>
                    <a:pt x="21" y="213"/>
                    <a:pt x="21" y="213"/>
                    <a:pt x="21" y="213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42" y="325"/>
                    <a:pt x="42" y="325"/>
                    <a:pt x="42" y="325"/>
                  </a:cubicBezTo>
                  <a:lnTo>
                    <a:pt x="63" y="325"/>
                  </a:lnTo>
                  <a:close/>
                  <a:moveTo>
                    <a:pt x="138" y="230"/>
                  </a:moveTo>
                  <a:cubicBezTo>
                    <a:pt x="117" y="230"/>
                    <a:pt x="117" y="230"/>
                    <a:pt x="117" y="230"/>
                  </a:cubicBezTo>
                  <a:cubicBezTo>
                    <a:pt x="117" y="290"/>
                    <a:pt x="117" y="290"/>
                    <a:pt x="117" y="290"/>
                  </a:cubicBezTo>
                  <a:cubicBezTo>
                    <a:pt x="117" y="298"/>
                    <a:pt x="117" y="303"/>
                    <a:pt x="117" y="304"/>
                  </a:cubicBezTo>
                  <a:cubicBezTo>
                    <a:pt x="115" y="309"/>
                    <a:pt x="107" y="314"/>
                    <a:pt x="104" y="305"/>
                  </a:cubicBezTo>
                  <a:cubicBezTo>
                    <a:pt x="104" y="303"/>
                    <a:pt x="104" y="298"/>
                    <a:pt x="104" y="290"/>
                  </a:cubicBezTo>
                  <a:cubicBezTo>
                    <a:pt x="104" y="230"/>
                    <a:pt x="104" y="230"/>
                    <a:pt x="104" y="230"/>
                  </a:cubicBezTo>
                  <a:cubicBezTo>
                    <a:pt x="83" y="230"/>
                    <a:pt x="83" y="230"/>
                    <a:pt x="83" y="230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98"/>
                    <a:pt x="83" y="305"/>
                    <a:pt x="84" y="308"/>
                  </a:cubicBezTo>
                  <a:cubicBezTo>
                    <a:pt x="84" y="314"/>
                    <a:pt x="84" y="320"/>
                    <a:pt x="89" y="324"/>
                  </a:cubicBezTo>
                  <a:cubicBezTo>
                    <a:pt x="98" y="330"/>
                    <a:pt x="116" y="323"/>
                    <a:pt x="121" y="313"/>
                  </a:cubicBezTo>
                  <a:cubicBezTo>
                    <a:pt x="121" y="325"/>
                    <a:pt x="121" y="325"/>
                    <a:pt x="121" y="325"/>
                  </a:cubicBezTo>
                  <a:cubicBezTo>
                    <a:pt x="138" y="325"/>
                    <a:pt x="138" y="325"/>
                    <a:pt x="138" y="325"/>
                  </a:cubicBezTo>
                  <a:lnTo>
                    <a:pt x="138" y="230"/>
                  </a:lnTo>
                  <a:close/>
                  <a:moveTo>
                    <a:pt x="204" y="298"/>
                  </a:moveTo>
                  <a:cubicBezTo>
                    <a:pt x="204" y="249"/>
                    <a:pt x="204" y="249"/>
                    <a:pt x="204" y="249"/>
                  </a:cubicBezTo>
                  <a:cubicBezTo>
                    <a:pt x="204" y="230"/>
                    <a:pt x="190" y="218"/>
                    <a:pt x="171" y="234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50" y="197"/>
                    <a:pt x="150" y="197"/>
                    <a:pt x="150" y="197"/>
                  </a:cubicBezTo>
                  <a:cubicBezTo>
                    <a:pt x="150" y="324"/>
                    <a:pt x="150" y="324"/>
                    <a:pt x="150" y="324"/>
                  </a:cubicBezTo>
                  <a:cubicBezTo>
                    <a:pt x="167" y="324"/>
                    <a:pt x="167" y="324"/>
                    <a:pt x="167" y="324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91" y="336"/>
                    <a:pt x="204" y="323"/>
                    <a:pt x="204" y="298"/>
                  </a:cubicBezTo>
                  <a:close/>
                  <a:moveTo>
                    <a:pt x="270" y="292"/>
                  </a:moveTo>
                  <a:cubicBezTo>
                    <a:pt x="254" y="292"/>
                    <a:pt x="254" y="292"/>
                    <a:pt x="254" y="292"/>
                  </a:cubicBezTo>
                  <a:cubicBezTo>
                    <a:pt x="254" y="293"/>
                    <a:pt x="254" y="293"/>
                    <a:pt x="254" y="294"/>
                  </a:cubicBezTo>
                  <a:cubicBezTo>
                    <a:pt x="254" y="303"/>
                    <a:pt x="254" y="303"/>
                    <a:pt x="254" y="303"/>
                  </a:cubicBezTo>
                  <a:cubicBezTo>
                    <a:pt x="254" y="307"/>
                    <a:pt x="250" y="311"/>
                    <a:pt x="245" y="311"/>
                  </a:cubicBezTo>
                  <a:cubicBezTo>
                    <a:pt x="242" y="311"/>
                    <a:pt x="242" y="311"/>
                    <a:pt x="242" y="311"/>
                  </a:cubicBezTo>
                  <a:cubicBezTo>
                    <a:pt x="238" y="311"/>
                    <a:pt x="234" y="307"/>
                    <a:pt x="234" y="303"/>
                  </a:cubicBezTo>
                  <a:cubicBezTo>
                    <a:pt x="234" y="302"/>
                    <a:pt x="234" y="302"/>
                    <a:pt x="234" y="30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70" y="280"/>
                    <a:pt x="270" y="280"/>
                    <a:pt x="270" y="280"/>
                  </a:cubicBezTo>
                  <a:cubicBezTo>
                    <a:pt x="270" y="266"/>
                    <a:pt x="270" y="266"/>
                    <a:pt x="270" y="266"/>
                  </a:cubicBezTo>
                  <a:cubicBezTo>
                    <a:pt x="270" y="256"/>
                    <a:pt x="269" y="247"/>
                    <a:pt x="268" y="241"/>
                  </a:cubicBezTo>
                  <a:cubicBezTo>
                    <a:pt x="266" y="223"/>
                    <a:pt x="241" y="220"/>
                    <a:pt x="228" y="229"/>
                  </a:cubicBezTo>
                  <a:cubicBezTo>
                    <a:pt x="224" y="232"/>
                    <a:pt x="221" y="236"/>
                    <a:pt x="220" y="241"/>
                  </a:cubicBezTo>
                  <a:cubicBezTo>
                    <a:pt x="218" y="246"/>
                    <a:pt x="217" y="253"/>
                    <a:pt x="217" y="262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17" y="341"/>
                    <a:pt x="277" y="334"/>
                    <a:pt x="270" y="292"/>
                  </a:cubicBezTo>
                  <a:close/>
                  <a:moveTo>
                    <a:pt x="189" y="131"/>
                  </a:moveTo>
                  <a:cubicBezTo>
                    <a:pt x="190" y="134"/>
                    <a:pt x="192" y="136"/>
                    <a:pt x="194" y="137"/>
                  </a:cubicBezTo>
                  <a:cubicBezTo>
                    <a:pt x="197" y="139"/>
                    <a:pt x="199" y="140"/>
                    <a:pt x="203" y="140"/>
                  </a:cubicBezTo>
                  <a:cubicBezTo>
                    <a:pt x="206" y="140"/>
                    <a:pt x="209" y="139"/>
                    <a:pt x="211" y="137"/>
                  </a:cubicBezTo>
                  <a:cubicBezTo>
                    <a:pt x="213" y="135"/>
                    <a:pt x="215" y="133"/>
                    <a:pt x="217" y="130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39"/>
                    <a:pt x="240" y="39"/>
                    <a:pt x="240" y="39"/>
                  </a:cubicBezTo>
                  <a:cubicBezTo>
                    <a:pt x="221" y="39"/>
                    <a:pt x="221" y="39"/>
                    <a:pt x="221" y="39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20"/>
                    <a:pt x="218" y="124"/>
                    <a:pt x="214" y="124"/>
                  </a:cubicBezTo>
                  <a:cubicBezTo>
                    <a:pt x="209" y="124"/>
                    <a:pt x="206" y="120"/>
                    <a:pt x="206" y="1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14"/>
                    <a:pt x="187" y="120"/>
                    <a:pt x="187" y="123"/>
                  </a:cubicBezTo>
                  <a:cubicBezTo>
                    <a:pt x="188" y="126"/>
                    <a:pt x="188" y="128"/>
                    <a:pt x="189" y="131"/>
                  </a:cubicBezTo>
                  <a:close/>
                  <a:moveTo>
                    <a:pt x="119" y="75"/>
                  </a:moveTo>
                  <a:cubicBezTo>
                    <a:pt x="119" y="66"/>
                    <a:pt x="120" y="58"/>
                    <a:pt x="121" y="53"/>
                  </a:cubicBezTo>
                  <a:cubicBezTo>
                    <a:pt x="123" y="48"/>
                    <a:pt x="126" y="43"/>
                    <a:pt x="130" y="40"/>
                  </a:cubicBezTo>
                  <a:cubicBezTo>
                    <a:pt x="134" y="37"/>
                    <a:pt x="139" y="35"/>
                    <a:pt x="146" y="35"/>
                  </a:cubicBezTo>
                  <a:cubicBezTo>
                    <a:pt x="151" y="35"/>
                    <a:pt x="156" y="36"/>
                    <a:pt x="159" y="38"/>
                  </a:cubicBezTo>
                  <a:cubicBezTo>
                    <a:pt x="163" y="40"/>
                    <a:pt x="166" y="43"/>
                    <a:pt x="168" y="46"/>
                  </a:cubicBezTo>
                  <a:cubicBezTo>
                    <a:pt x="170" y="50"/>
                    <a:pt x="172" y="53"/>
                    <a:pt x="173" y="57"/>
                  </a:cubicBezTo>
                  <a:cubicBezTo>
                    <a:pt x="173" y="60"/>
                    <a:pt x="174" y="66"/>
                    <a:pt x="174" y="73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107"/>
                    <a:pt x="173" y="114"/>
                    <a:pt x="173" y="118"/>
                  </a:cubicBezTo>
                  <a:cubicBezTo>
                    <a:pt x="172" y="122"/>
                    <a:pt x="170" y="126"/>
                    <a:pt x="168" y="130"/>
                  </a:cubicBezTo>
                  <a:cubicBezTo>
                    <a:pt x="166" y="134"/>
                    <a:pt x="163" y="137"/>
                    <a:pt x="159" y="138"/>
                  </a:cubicBezTo>
                  <a:cubicBezTo>
                    <a:pt x="155" y="140"/>
                    <a:pt x="151" y="141"/>
                    <a:pt x="147" y="141"/>
                  </a:cubicBezTo>
                  <a:cubicBezTo>
                    <a:pt x="141" y="141"/>
                    <a:pt x="137" y="140"/>
                    <a:pt x="133" y="139"/>
                  </a:cubicBezTo>
                  <a:cubicBezTo>
                    <a:pt x="129" y="137"/>
                    <a:pt x="127" y="135"/>
                    <a:pt x="125" y="132"/>
                  </a:cubicBezTo>
                  <a:cubicBezTo>
                    <a:pt x="122" y="129"/>
                    <a:pt x="121" y="125"/>
                    <a:pt x="120" y="121"/>
                  </a:cubicBezTo>
                  <a:cubicBezTo>
                    <a:pt x="119" y="116"/>
                    <a:pt x="119" y="110"/>
                    <a:pt x="119" y="101"/>
                  </a:cubicBezTo>
                  <a:lnTo>
                    <a:pt x="119" y="75"/>
                  </a:lnTo>
                  <a:close/>
                  <a:moveTo>
                    <a:pt x="137" y="114"/>
                  </a:moveTo>
                  <a:cubicBezTo>
                    <a:pt x="137" y="120"/>
                    <a:pt x="141" y="125"/>
                    <a:pt x="146" y="125"/>
                  </a:cubicBezTo>
                  <a:cubicBezTo>
                    <a:pt x="151" y="125"/>
                    <a:pt x="156" y="120"/>
                    <a:pt x="156" y="114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6" y="56"/>
                    <a:pt x="151" y="52"/>
                    <a:pt x="146" y="52"/>
                  </a:cubicBezTo>
                  <a:cubicBezTo>
                    <a:pt x="141" y="52"/>
                    <a:pt x="137" y="56"/>
                    <a:pt x="137" y="62"/>
                  </a:cubicBezTo>
                  <a:lnTo>
                    <a:pt x="137" y="114"/>
                  </a:lnTo>
                  <a:close/>
                  <a:moveTo>
                    <a:pt x="73" y="141"/>
                  </a:moveTo>
                  <a:cubicBezTo>
                    <a:pt x="95" y="141"/>
                    <a:pt x="95" y="141"/>
                    <a:pt x="95" y="141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73" y="14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11429" y="2758815"/>
              <a:ext cx="1903817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Ditjen</a:t>
              </a:r>
              <a:r>
                <a:rPr lang="en-AU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AU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Risbang</a:t>
              </a:r>
              <a:endPara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11429" y="2602892"/>
              <a:ext cx="7129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d-ID" sz="12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Youtube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-7144" y="3436642"/>
              <a:ext cx="2933480" cy="831146"/>
              <a:chOff x="355893" y="4378451"/>
              <a:chExt cx="2779938" cy="914914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355893" y="4381399"/>
                <a:ext cx="2779938" cy="911966"/>
                <a:chOff x="355893" y="4377327"/>
                <a:chExt cx="4166333" cy="1366776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355893" y="5321701"/>
                  <a:ext cx="4166333" cy="422402"/>
                  <a:chOff x="355893" y="5321701"/>
                  <a:chExt cx="4166333" cy="422402"/>
                </a:xfrm>
              </p:grpSpPr>
              <p:sp>
                <p:nvSpPr>
                  <p:cNvPr id="38" name="Flowchart: Process 37"/>
                  <p:cNvSpPr/>
                  <p:nvPr/>
                </p:nvSpPr>
                <p:spPr>
                  <a:xfrm>
                    <a:off x="355893" y="5321703"/>
                    <a:ext cx="3967153" cy="422400"/>
                  </a:xfrm>
                  <a:prstGeom prst="flowChartProcess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39" name="Right Triangle 38"/>
                  <p:cNvSpPr/>
                  <p:nvPr/>
                </p:nvSpPr>
                <p:spPr>
                  <a:xfrm flipV="1">
                    <a:off x="4323047" y="5321701"/>
                    <a:ext cx="199179" cy="422402"/>
                  </a:xfrm>
                  <a:prstGeom prst="rtTriangl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355896" y="4377327"/>
                  <a:ext cx="4166330" cy="94427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318694" y="4378451"/>
                <a:ext cx="676705" cy="911635"/>
                <a:chOff x="3547873" y="1640719"/>
                <a:chExt cx="1014188" cy="1366280"/>
              </a:xfrm>
            </p:grpSpPr>
            <p:sp>
              <p:nvSpPr>
                <p:cNvPr id="34" name="Flowchart: Process 33"/>
                <p:cNvSpPr/>
                <p:nvPr/>
              </p:nvSpPr>
              <p:spPr>
                <a:xfrm>
                  <a:off x="3747052" y="1640719"/>
                  <a:ext cx="815009" cy="944279"/>
                </a:xfrm>
                <a:prstGeom prst="flowChartProcess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5" name="Flowchart: Data 34"/>
                <p:cNvSpPr/>
                <p:nvPr/>
              </p:nvSpPr>
              <p:spPr>
                <a:xfrm>
                  <a:off x="3547873" y="2584998"/>
                  <a:ext cx="1014188" cy="422001"/>
                </a:xfrm>
                <a:prstGeom prst="flowChartInputOutpu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355895" y="4550683"/>
                <a:ext cx="2095696" cy="559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AU" dirty="0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@</a:t>
                </a:r>
                <a:r>
                  <a:rPr lang="en-AU" dirty="0" err="1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djrisbang</a:t>
                </a:r>
                <a:endParaRPr lang="en-US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55895" y="4379045"/>
                <a:ext cx="799897" cy="3049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AU" sz="1200" b="1" dirty="0">
                    <a:solidFill>
                      <a:schemeClr val="tx2"/>
                    </a:solidFill>
                    <a:latin typeface="Oswald" panose="02000503000000000000" pitchFamily="2" charset="0"/>
                  </a:rPr>
                  <a:t>Instagram</a:t>
                </a:r>
                <a:endParaRPr lang="id-ID" sz="1200" b="1" dirty="0">
                  <a:solidFill>
                    <a:schemeClr val="tx2"/>
                  </a:solidFill>
                  <a:latin typeface="Oswald" panose="02000503000000000000" pitchFamily="2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-7334" y="4264565"/>
              <a:ext cx="2545779" cy="828167"/>
              <a:chOff x="355896" y="1640719"/>
              <a:chExt cx="4839549" cy="136628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55896" y="1640719"/>
                <a:ext cx="4839549" cy="94427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2" name="Freeform 41"/>
              <p:cNvSpPr/>
              <p:nvPr/>
            </p:nvSpPr>
            <p:spPr>
              <a:xfrm flipV="1">
                <a:off x="355896" y="2584598"/>
                <a:ext cx="4839549" cy="422401"/>
              </a:xfrm>
              <a:custGeom>
                <a:avLst/>
                <a:gdLst>
                  <a:gd name="connsiteX0" fmla="*/ 4636476 w 4839549"/>
                  <a:gd name="connsiteY0" fmla="*/ 422401 h 422401"/>
                  <a:gd name="connsiteX1" fmla="*/ 4839549 w 4839549"/>
                  <a:gd name="connsiteY1" fmla="*/ 422401 h 422401"/>
                  <a:gd name="connsiteX2" fmla="*/ 4636476 w 4839549"/>
                  <a:gd name="connsiteY2" fmla="*/ 1489 h 422401"/>
                  <a:gd name="connsiteX3" fmla="*/ 4636476 w 4839549"/>
                  <a:gd name="connsiteY3" fmla="*/ 0 h 422401"/>
                  <a:gd name="connsiteX4" fmla="*/ 0 w 4839549"/>
                  <a:gd name="connsiteY4" fmla="*/ 0 h 422401"/>
                  <a:gd name="connsiteX5" fmla="*/ 0 w 4839549"/>
                  <a:gd name="connsiteY5" fmla="*/ 422001 h 422401"/>
                  <a:gd name="connsiteX6" fmla="*/ 4636476 w 4839549"/>
                  <a:gd name="connsiteY6" fmla="*/ 422001 h 42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39549" h="422401">
                    <a:moveTo>
                      <a:pt x="4636476" y="422401"/>
                    </a:moveTo>
                    <a:lnTo>
                      <a:pt x="4839549" y="422401"/>
                    </a:lnTo>
                    <a:lnTo>
                      <a:pt x="4636476" y="1489"/>
                    </a:lnTo>
                    <a:lnTo>
                      <a:pt x="4636476" y="0"/>
                    </a:lnTo>
                    <a:lnTo>
                      <a:pt x="0" y="0"/>
                    </a:lnTo>
                    <a:lnTo>
                      <a:pt x="0" y="422001"/>
                    </a:lnTo>
                    <a:lnTo>
                      <a:pt x="4636476" y="422001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770870" y="4264565"/>
              <a:ext cx="614747" cy="828167"/>
              <a:chOff x="3547873" y="1640719"/>
              <a:chExt cx="1014188" cy="1366280"/>
            </a:xfrm>
          </p:grpSpPr>
          <p:sp>
            <p:nvSpPr>
              <p:cNvPr id="44" name="Flowchart: Process 43"/>
              <p:cNvSpPr/>
              <p:nvPr/>
            </p:nvSpPr>
            <p:spPr>
              <a:xfrm>
                <a:off x="3747052" y="1640719"/>
                <a:ext cx="815009" cy="944279"/>
              </a:xfrm>
              <a:prstGeom prst="flowChartProcess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5" name="Flowchart: Data 44"/>
              <p:cNvSpPr/>
              <p:nvPr/>
            </p:nvSpPr>
            <p:spPr>
              <a:xfrm>
                <a:off x="3547873" y="2584998"/>
                <a:ext cx="1014188" cy="422001"/>
              </a:xfrm>
              <a:prstGeom prst="flowChartInputOutpu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2000087" y="4438061"/>
              <a:ext cx="277046" cy="225140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7335" y="4422295"/>
              <a:ext cx="2055539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@</a:t>
              </a:r>
              <a:r>
                <a:rPr lang="en-AU" dirty="0" err="1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djrisbang</a:t>
              </a:r>
              <a:endPara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7335" y="4266372"/>
              <a:ext cx="6661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d-ID" sz="1200" b="1" dirty="0">
                  <a:solidFill>
                    <a:schemeClr val="accent1"/>
                  </a:solidFill>
                  <a:latin typeface="Oswald" panose="02000503000000000000" pitchFamily="2" charset="0"/>
                </a:rPr>
                <a:t>Twitter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-7143" y="5093049"/>
              <a:ext cx="2933479" cy="828167"/>
              <a:chOff x="355896" y="1640719"/>
              <a:chExt cx="4839549" cy="136628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355896" y="1640719"/>
                <a:ext cx="4839549" cy="94427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1" name="Freeform 50"/>
              <p:cNvSpPr/>
              <p:nvPr/>
            </p:nvSpPr>
            <p:spPr>
              <a:xfrm flipV="1">
                <a:off x="355896" y="2584598"/>
                <a:ext cx="4839549" cy="422401"/>
              </a:xfrm>
              <a:custGeom>
                <a:avLst/>
                <a:gdLst>
                  <a:gd name="connsiteX0" fmla="*/ 4636476 w 4839549"/>
                  <a:gd name="connsiteY0" fmla="*/ 422401 h 422401"/>
                  <a:gd name="connsiteX1" fmla="*/ 4839549 w 4839549"/>
                  <a:gd name="connsiteY1" fmla="*/ 422401 h 422401"/>
                  <a:gd name="connsiteX2" fmla="*/ 4636476 w 4839549"/>
                  <a:gd name="connsiteY2" fmla="*/ 1489 h 422401"/>
                  <a:gd name="connsiteX3" fmla="*/ 4636476 w 4839549"/>
                  <a:gd name="connsiteY3" fmla="*/ 0 h 422401"/>
                  <a:gd name="connsiteX4" fmla="*/ 0 w 4839549"/>
                  <a:gd name="connsiteY4" fmla="*/ 0 h 422401"/>
                  <a:gd name="connsiteX5" fmla="*/ 0 w 4839549"/>
                  <a:gd name="connsiteY5" fmla="*/ 422001 h 422401"/>
                  <a:gd name="connsiteX6" fmla="*/ 4636476 w 4839549"/>
                  <a:gd name="connsiteY6" fmla="*/ 422001 h 42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39549" h="422401">
                    <a:moveTo>
                      <a:pt x="4636476" y="422401"/>
                    </a:moveTo>
                    <a:lnTo>
                      <a:pt x="4839549" y="422401"/>
                    </a:lnTo>
                    <a:lnTo>
                      <a:pt x="4636476" y="1489"/>
                    </a:lnTo>
                    <a:lnTo>
                      <a:pt x="4636476" y="0"/>
                    </a:lnTo>
                    <a:lnTo>
                      <a:pt x="0" y="0"/>
                    </a:lnTo>
                    <a:lnTo>
                      <a:pt x="0" y="422001"/>
                    </a:lnTo>
                    <a:lnTo>
                      <a:pt x="4636476" y="422001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184718" y="5093049"/>
              <a:ext cx="614747" cy="828167"/>
              <a:chOff x="3547873" y="1640719"/>
              <a:chExt cx="1014188" cy="1366280"/>
            </a:xfrm>
          </p:grpSpPr>
          <p:sp>
            <p:nvSpPr>
              <p:cNvPr id="54" name="Flowchart: Process 53"/>
              <p:cNvSpPr/>
              <p:nvPr/>
            </p:nvSpPr>
            <p:spPr>
              <a:xfrm>
                <a:off x="3747052" y="1640719"/>
                <a:ext cx="815009" cy="944279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5" name="Flowchart: Data 54"/>
              <p:cNvSpPr/>
              <p:nvPr/>
            </p:nvSpPr>
            <p:spPr>
              <a:xfrm>
                <a:off x="3547873" y="2584998"/>
                <a:ext cx="1014188" cy="422001"/>
              </a:xfrm>
              <a:prstGeom prst="flowChartInputOutpu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-7143" y="5250778"/>
              <a:ext cx="2312591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lapor.go.id</a:t>
              </a:r>
              <a:endParaRPr lang="en-US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7143" y="5094856"/>
              <a:ext cx="8986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AU" sz="1200" b="1" dirty="0" err="1">
                  <a:solidFill>
                    <a:schemeClr val="accent2"/>
                  </a:solidFill>
                  <a:latin typeface="Oswald" panose="02000503000000000000" pitchFamily="2" charset="0"/>
                </a:rPr>
                <a:t>Pengaduan</a:t>
              </a:r>
              <a:endParaRPr lang="id-ID" sz="1200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-9525" y="953144"/>
              <a:ext cx="2933480" cy="828167"/>
              <a:chOff x="1" y="127859"/>
              <a:chExt cx="3911306" cy="1104222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2" y="127859"/>
                <a:ext cx="3911305" cy="1104222"/>
                <a:chOff x="355896" y="1640719"/>
                <a:chExt cx="4839549" cy="1366280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355896" y="1640719"/>
                  <a:ext cx="4839549" cy="94427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V="1">
                  <a:off x="355896" y="2584598"/>
                  <a:ext cx="4839549" cy="422401"/>
                </a:xfrm>
                <a:custGeom>
                  <a:avLst/>
                  <a:gdLst>
                    <a:gd name="connsiteX0" fmla="*/ 4636476 w 4839549"/>
                    <a:gd name="connsiteY0" fmla="*/ 422401 h 422401"/>
                    <a:gd name="connsiteX1" fmla="*/ 4839549 w 4839549"/>
                    <a:gd name="connsiteY1" fmla="*/ 422401 h 422401"/>
                    <a:gd name="connsiteX2" fmla="*/ 4636476 w 4839549"/>
                    <a:gd name="connsiteY2" fmla="*/ 1489 h 422401"/>
                    <a:gd name="connsiteX3" fmla="*/ 4636476 w 4839549"/>
                    <a:gd name="connsiteY3" fmla="*/ 0 h 422401"/>
                    <a:gd name="connsiteX4" fmla="*/ 0 w 4839549"/>
                    <a:gd name="connsiteY4" fmla="*/ 0 h 422401"/>
                    <a:gd name="connsiteX5" fmla="*/ 0 w 4839549"/>
                    <a:gd name="connsiteY5" fmla="*/ 422001 h 422401"/>
                    <a:gd name="connsiteX6" fmla="*/ 4636476 w 4839549"/>
                    <a:gd name="connsiteY6" fmla="*/ 422001 h 422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9549" h="422401">
                      <a:moveTo>
                        <a:pt x="4636476" y="422401"/>
                      </a:moveTo>
                      <a:lnTo>
                        <a:pt x="4839549" y="422401"/>
                      </a:lnTo>
                      <a:lnTo>
                        <a:pt x="4636476" y="1489"/>
                      </a:lnTo>
                      <a:lnTo>
                        <a:pt x="4636476" y="0"/>
                      </a:lnTo>
                      <a:lnTo>
                        <a:pt x="0" y="0"/>
                      </a:lnTo>
                      <a:lnTo>
                        <a:pt x="0" y="422001"/>
                      </a:lnTo>
                      <a:lnTo>
                        <a:pt x="4636476" y="422001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1" y="338164"/>
                <a:ext cx="3083455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AU" dirty="0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risbang.ristekdikti.go.id</a:t>
                </a:r>
                <a:endParaRPr lang="en-US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sp>
          <p:nvSpPr>
            <p:cNvPr id="63" name="Freeform 186"/>
            <p:cNvSpPr>
              <a:spLocks noEditPoints="1"/>
            </p:cNvSpPr>
            <p:nvPr/>
          </p:nvSpPr>
          <p:spPr bwMode="auto">
            <a:xfrm>
              <a:off x="2407355" y="5265239"/>
              <a:ext cx="290201" cy="264881"/>
            </a:xfrm>
            <a:custGeom>
              <a:avLst/>
              <a:gdLst>
                <a:gd name="T0" fmla="*/ 233110 w 69"/>
                <a:gd name="T1" fmla="*/ 191911 h 63"/>
                <a:gd name="T2" fmla="*/ 233110 w 69"/>
                <a:gd name="T3" fmla="*/ 205619 h 63"/>
                <a:gd name="T4" fmla="*/ 219398 w 69"/>
                <a:gd name="T5" fmla="*/ 215900 h 63"/>
                <a:gd name="T6" fmla="*/ 17140 w 69"/>
                <a:gd name="T7" fmla="*/ 215900 h 63"/>
                <a:gd name="T8" fmla="*/ 3428 w 69"/>
                <a:gd name="T9" fmla="*/ 205619 h 63"/>
                <a:gd name="T10" fmla="*/ 3428 w 69"/>
                <a:gd name="T11" fmla="*/ 191911 h 63"/>
                <a:gd name="T12" fmla="*/ 102843 w 69"/>
                <a:gd name="T13" fmla="*/ 6854 h 63"/>
                <a:gd name="T14" fmla="*/ 116555 w 69"/>
                <a:gd name="T15" fmla="*/ 0 h 63"/>
                <a:gd name="T16" fmla="*/ 133695 w 69"/>
                <a:gd name="T17" fmla="*/ 6854 h 63"/>
                <a:gd name="T18" fmla="*/ 233110 w 69"/>
                <a:gd name="T19" fmla="*/ 191911 h 63"/>
                <a:gd name="T20" fmla="*/ 137123 w 69"/>
                <a:gd name="T21" fmla="*/ 68540 h 63"/>
                <a:gd name="T22" fmla="*/ 137123 w 69"/>
                <a:gd name="T23" fmla="*/ 68540 h 63"/>
                <a:gd name="T24" fmla="*/ 133695 w 69"/>
                <a:gd name="T25" fmla="*/ 65113 h 63"/>
                <a:gd name="T26" fmla="*/ 102843 w 69"/>
                <a:gd name="T27" fmla="*/ 65113 h 63"/>
                <a:gd name="T28" fmla="*/ 99415 w 69"/>
                <a:gd name="T29" fmla="*/ 68540 h 63"/>
                <a:gd name="T30" fmla="*/ 99415 w 69"/>
                <a:gd name="T31" fmla="*/ 68540 h 63"/>
                <a:gd name="T32" fmla="*/ 102843 w 69"/>
                <a:gd name="T33" fmla="*/ 130225 h 63"/>
                <a:gd name="T34" fmla="*/ 106271 w 69"/>
                <a:gd name="T35" fmla="*/ 133652 h 63"/>
                <a:gd name="T36" fmla="*/ 130267 w 69"/>
                <a:gd name="T37" fmla="*/ 133652 h 63"/>
                <a:gd name="T38" fmla="*/ 133695 w 69"/>
                <a:gd name="T39" fmla="*/ 130225 h 63"/>
                <a:gd name="T40" fmla="*/ 137123 w 69"/>
                <a:gd name="T41" fmla="*/ 68540 h 63"/>
                <a:gd name="T42" fmla="*/ 133695 w 69"/>
                <a:gd name="T43" fmla="*/ 154214 h 63"/>
                <a:gd name="T44" fmla="*/ 130267 w 69"/>
                <a:gd name="T45" fmla="*/ 147360 h 63"/>
                <a:gd name="T46" fmla="*/ 106271 w 69"/>
                <a:gd name="T47" fmla="*/ 147360 h 63"/>
                <a:gd name="T48" fmla="*/ 102843 w 69"/>
                <a:gd name="T49" fmla="*/ 154214 h 63"/>
                <a:gd name="T50" fmla="*/ 102843 w 69"/>
                <a:gd name="T51" fmla="*/ 178203 h 63"/>
                <a:gd name="T52" fmla="*/ 106271 w 69"/>
                <a:gd name="T53" fmla="*/ 181630 h 63"/>
                <a:gd name="T54" fmla="*/ 130267 w 69"/>
                <a:gd name="T55" fmla="*/ 181630 h 63"/>
                <a:gd name="T56" fmla="*/ 133695 w 69"/>
                <a:gd name="T57" fmla="*/ 178203 h 63"/>
                <a:gd name="T58" fmla="*/ 133695 w 69"/>
                <a:gd name="T59" fmla="*/ 154214 h 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63">
                  <a:moveTo>
                    <a:pt x="68" y="56"/>
                  </a:moveTo>
                  <a:cubicBezTo>
                    <a:pt x="69" y="57"/>
                    <a:pt x="69" y="59"/>
                    <a:pt x="68" y="60"/>
                  </a:cubicBezTo>
                  <a:cubicBezTo>
                    <a:pt x="67" y="62"/>
                    <a:pt x="65" y="63"/>
                    <a:pt x="64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2" y="62"/>
                    <a:pt x="1" y="60"/>
                  </a:cubicBezTo>
                  <a:cubicBezTo>
                    <a:pt x="0" y="59"/>
                    <a:pt x="0" y="57"/>
                    <a:pt x="1" y="56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1"/>
                    <a:pt x="33" y="0"/>
                    <a:pt x="34" y="0"/>
                  </a:cubicBezTo>
                  <a:cubicBezTo>
                    <a:pt x="36" y="0"/>
                    <a:pt x="38" y="1"/>
                    <a:pt x="39" y="2"/>
                  </a:cubicBezTo>
                  <a:lnTo>
                    <a:pt x="68" y="56"/>
                  </a:lnTo>
                  <a:close/>
                  <a:moveTo>
                    <a:pt x="40" y="20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9"/>
                    <a:pt x="31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39"/>
                    <a:pt x="39" y="38"/>
                    <a:pt x="39" y="38"/>
                  </a:cubicBezTo>
                  <a:lnTo>
                    <a:pt x="40" y="20"/>
                  </a:lnTo>
                  <a:close/>
                  <a:moveTo>
                    <a:pt x="39" y="45"/>
                  </a:moveTo>
                  <a:cubicBezTo>
                    <a:pt x="39" y="44"/>
                    <a:pt x="39" y="43"/>
                    <a:pt x="38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4"/>
                    <a:pt x="30" y="45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3"/>
                    <a:pt x="30" y="53"/>
                    <a:pt x="31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9" y="53"/>
                    <a:pt x="39" y="53"/>
                    <a:pt x="39" y="52"/>
                  </a:cubicBezTo>
                  <a:lnTo>
                    <a:pt x="39" y="45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" name="Freeform 15"/>
            <p:cNvSpPr>
              <a:spLocks noEditPoints="1"/>
            </p:cNvSpPr>
            <p:nvPr/>
          </p:nvSpPr>
          <p:spPr bwMode="auto">
            <a:xfrm>
              <a:off x="2340614" y="3553422"/>
              <a:ext cx="315515" cy="315516"/>
            </a:xfrm>
            <a:custGeom>
              <a:avLst/>
              <a:gdLst>
                <a:gd name="T0" fmla="*/ 368101 w 256"/>
                <a:gd name="T1" fmla="*/ 420688 h 256"/>
                <a:gd name="T2" fmla="*/ 52586 w 256"/>
                <a:gd name="T3" fmla="*/ 420688 h 256"/>
                <a:gd name="T4" fmla="*/ 0 w 256"/>
                <a:gd name="T5" fmla="*/ 368102 h 256"/>
                <a:gd name="T6" fmla="*/ 0 w 256"/>
                <a:gd name="T7" fmla="*/ 52586 h 256"/>
                <a:gd name="T8" fmla="*/ 52586 w 256"/>
                <a:gd name="T9" fmla="*/ 0 h 256"/>
                <a:gd name="T10" fmla="*/ 368101 w 256"/>
                <a:gd name="T11" fmla="*/ 0 h 256"/>
                <a:gd name="T12" fmla="*/ 420687 w 256"/>
                <a:gd name="T13" fmla="*/ 52586 h 256"/>
                <a:gd name="T14" fmla="*/ 420687 w 256"/>
                <a:gd name="T15" fmla="*/ 368102 h 256"/>
                <a:gd name="T16" fmla="*/ 368101 w 256"/>
                <a:gd name="T17" fmla="*/ 420688 h 256"/>
                <a:gd name="T18" fmla="*/ 210344 w 256"/>
                <a:gd name="T19" fmla="*/ 128178 h 256"/>
                <a:gd name="T20" fmla="*/ 136395 w 256"/>
                <a:gd name="T21" fmla="*/ 175834 h 256"/>
                <a:gd name="T22" fmla="*/ 136395 w 256"/>
                <a:gd name="T23" fmla="*/ 175834 h 256"/>
                <a:gd name="T24" fmla="*/ 136395 w 256"/>
                <a:gd name="T25" fmla="*/ 177478 h 256"/>
                <a:gd name="T26" fmla="*/ 133108 w 256"/>
                <a:gd name="T27" fmla="*/ 182408 h 256"/>
                <a:gd name="T28" fmla="*/ 133108 w 256"/>
                <a:gd name="T29" fmla="*/ 185694 h 256"/>
                <a:gd name="T30" fmla="*/ 131465 w 256"/>
                <a:gd name="T31" fmla="*/ 190624 h 256"/>
                <a:gd name="T32" fmla="*/ 131465 w 256"/>
                <a:gd name="T33" fmla="*/ 193911 h 256"/>
                <a:gd name="T34" fmla="*/ 129821 w 256"/>
                <a:gd name="T35" fmla="*/ 198841 h 256"/>
                <a:gd name="T36" fmla="*/ 129821 w 256"/>
                <a:gd name="T37" fmla="*/ 202127 h 256"/>
                <a:gd name="T38" fmla="*/ 128178 w 256"/>
                <a:gd name="T39" fmla="*/ 210344 h 256"/>
                <a:gd name="T40" fmla="*/ 210344 w 256"/>
                <a:gd name="T41" fmla="*/ 292510 h 256"/>
                <a:gd name="T42" fmla="*/ 292509 w 256"/>
                <a:gd name="T43" fmla="*/ 210344 h 256"/>
                <a:gd name="T44" fmla="*/ 290866 w 256"/>
                <a:gd name="T45" fmla="*/ 202127 h 256"/>
                <a:gd name="T46" fmla="*/ 290866 w 256"/>
                <a:gd name="T47" fmla="*/ 198841 h 256"/>
                <a:gd name="T48" fmla="*/ 289222 w 256"/>
                <a:gd name="T49" fmla="*/ 193911 h 256"/>
                <a:gd name="T50" fmla="*/ 289222 w 256"/>
                <a:gd name="T51" fmla="*/ 190624 h 256"/>
                <a:gd name="T52" fmla="*/ 287579 w 256"/>
                <a:gd name="T53" fmla="*/ 185694 h 256"/>
                <a:gd name="T54" fmla="*/ 287579 w 256"/>
                <a:gd name="T55" fmla="*/ 182408 h 256"/>
                <a:gd name="T56" fmla="*/ 284292 w 256"/>
                <a:gd name="T57" fmla="*/ 177478 h 256"/>
                <a:gd name="T58" fmla="*/ 284292 w 256"/>
                <a:gd name="T59" fmla="*/ 175834 h 256"/>
                <a:gd name="T60" fmla="*/ 284292 w 256"/>
                <a:gd name="T61" fmla="*/ 175834 h 256"/>
                <a:gd name="T62" fmla="*/ 210344 w 256"/>
                <a:gd name="T63" fmla="*/ 128178 h 256"/>
                <a:gd name="T64" fmla="*/ 373031 w 256"/>
                <a:gd name="T65" fmla="*/ 69019 h 256"/>
                <a:gd name="T66" fmla="*/ 351668 w 256"/>
                <a:gd name="T67" fmla="*/ 47656 h 256"/>
                <a:gd name="T68" fmla="*/ 310585 w 256"/>
                <a:gd name="T69" fmla="*/ 47656 h 256"/>
                <a:gd name="T70" fmla="*/ 289222 w 256"/>
                <a:gd name="T71" fmla="*/ 69019 h 256"/>
                <a:gd name="T72" fmla="*/ 289222 w 256"/>
                <a:gd name="T73" fmla="*/ 110102 h 256"/>
                <a:gd name="T74" fmla="*/ 310585 w 256"/>
                <a:gd name="T75" fmla="*/ 131465 h 256"/>
                <a:gd name="T76" fmla="*/ 351668 w 256"/>
                <a:gd name="T77" fmla="*/ 131465 h 256"/>
                <a:gd name="T78" fmla="*/ 373031 w 256"/>
                <a:gd name="T79" fmla="*/ 110102 h 256"/>
                <a:gd name="T80" fmla="*/ 373031 w 256"/>
                <a:gd name="T81" fmla="*/ 69019 h 256"/>
                <a:gd name="T82" fmla="*/ 373031 w 256"/>
                <a:gd name="T83" fmla="*/ 175834 h 256"/>
                <a:gd name="T84" fmla="*/ 335235 w 256"/>
                <a:gd name="T85" fmla="*/ 175834 h 256"/>
                <a:gd name="T86" fmla="*/ 338522 w 256"/>
                <a:gd name="T87" fmla="*/ 210344 h 256"/>
                <a:gd name="T88" fmla="*/ 210344 w 256"/>
                <a:gd name="T89" fmla="*/ 338522 h 256"/>
                <a:gd name="T90" fmla="*/ 82165 w 256"/>
                <a:gd name="T91" fmla="*/ 210344 h 256"/>
                <a:gd name="T92" fmla="*/ 85452 w 256"/>
                <a:gd name="T93" fmla="*/ 175834 h 256"/>
                <a:gd name="T94" fmla="*/ 47656 w 256"/>
                <a:gd name="T95" fmla="*/ 175834 h 256"/>
                <a:gd name="T96" fmla="*/ 47656 w 256"/>
                <a:gd name="T97" fmla="*/ 351669 h 256"/>
                <a:gd name="T98" fmla="*/ 69019 w 256"/>
                <a:gd name="T99" fmla="*/ 373032 h 256"/>
                <a:gd name="T100" fmla="*/ 351668 w 256"/>
                <a:gd name="T101" fmla="*/ 373032 h 256"/>
                <a:gd name="T102" fmla="*/ 373031 w 256"/>
                <a:gd name="T103" fmla="*/ 351669 h 256"/>
                <a:gd name="T104" fmla="*/ 373031 w 256"/>
                <a:gd name="T105" fmla="*/ 175834 h 2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6" h="256">
                  <a:moveTo>
                    <a:pt x="224" y="256"/>
                  </a:moveTo>
                  <a:cubicBezTo>
                    <a:pt x="32" y="256"/>
                    <a:pt x="32" y="256"/>
                    <a:pt x="32" y="256"/>
                  </a:cubicBezTo>
                  <a:cubicBezTo>
                    <a:pt x="14" y="256"/>
                    <a:pt x="0" y="242"/>
                    <a:pt x="0" y="22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6" y="14"/>
                    <a:pt x="256" y="32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56" y="242"/>
                    <a:pt x="242" y="256"/>
                    <a:pt x="224" y="256"/>
                  </a:cubicBezTo>
                  <a:moveTo>
                    <a:pt x="128" y="78"/>
                  </a:moveTo>
                  <a:cubicBezTo>
                    <a:pt x="108" y="78"/>
                    <a:pt x="91" y="90"/>
                    <a:pt x="83" y="107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83" y="107"/>
                    <a:pt x="83" y="108"/>
                    <a:pt x="83" y="108"/>
                  </a:cubicBezTo>
                  <a:cubicBezTo>
                    <a:pt x="82" y="109"/>
                    <a:pt x="82" y="110"/>
                    <a:pt x="81" y="111"/>
                  </a:cubicBezTo>
                  <a:cubicBezTo>
                    <a:pt x="81" y="111"/>
                    <a:pt x="81" y="112"/>
                    <a:pt x="81" y="113"/>
                  </a:cubicBezTo>
                  <a:cubicBezTo>
                    <a:pt x="81" y="114"/>
                    <a:pt x="80" y="115"/>
                    <a:pt x="80" y="116"/>
                  </a:cubicBezTo>
                  <a:cubicBezTo>
                    <a:pt x="80" y="116"/>
                    <a:pt x="80" y="117"/>
                    <a:pt x="80" y="118"/>
                  </a:cubicBezTo>
                  <a:cubicBezTo>
                    <a:pt x="79" y="119"/>
                    <a:pt x="79" y="120"/>
                    <a:pt x="79" y="121"/>
                  </a:cubicBezTo>
                  <a:cubicBezTo>
                    <a:pt x="79" y="122"/>
                    <a:pt x="79" y="122"/>
                    <a:pt x="79" y="123"/>
                  </a:cubicBezTo>
                  <a:cubicBezTo>
                    <a:pt x="79" y="124"/>
                    <a:pt x="78" y="126"/>
                    <a:pt x="78" y="128"/>
                  </a:cubicBezTo>
                  <a:cubicBezTo>
                    <a:pt x="78" y="155"/>
                    <a:pt x="101" y="178"/>
                    <a:pt x="128" y="178"/>
                  </a:cubicBezTo>
                  <a:cubicBezTo>
                    <a:pt x="155" y="178"/>
                    <a:pt x="178" y="155"/>
                    <a:pt x="178" y="128"/>
                  </a:cubicBezTo>
                  <a:cubicBezTo>
                    <a:pt x="178" y="126"/>
                    <a:pt x="177" y="124"/>
                    <a:pt x="177" y="123"/>
                  </a:cubicBezTo>
                  <a:cubicBezTo>
                    <a:pt x="177" y="122"/>
                    <a:pt x="177" y="122"/>
                    <a:pt x="177" y="121"/>
                  </a:cubicBezTo>
                  <a:cubicBezTo>
                    <a:pt x="177" y="120"/>
                    <a:pt x="177" y="119"/>
                    <a:pt x="176" y="118"/>
                  </a:cubicBezTo>
                  <a:cubicBezTo>
                    <a:pt x="176" y="117"/>
                    <a:pt x="176" y="116"/>
                    <a:pt x="176" y="116"/>
                  </a:cubicBezTo>
                  <a:cubicBezTo>
                    <a:pt x="176" y="115"/>
                    <a:pt x="175" y="114"/>
                    <a:pt x="175" y="113"/>
                  </a:cubicBezTo>
                  <a:cubicBezTo>
                    <a:pt x="175" y="112"/>
                    <a:pt x="175" y="111"/>
                    <a:pt x="175" y="111"/>
                  </a:cubicBezTo>
                  <a:cubicBezTo>
                    <a:pt x="174" y="110"/>
                    <a:pt x="174" y="109"/>
                    <a:pt x="173" y="108"/>
                  </a:cubicBezTo>
                  <a:cubicBezTo>
                    <a:pt x="173" y="108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65" y="90"/>
                    <a:pt x="148" y="78"/>
                    <a:pt x="128" y="78"/>
                  </a:cubicBezTo>
                  <a:moveTo>
                    <a:pt x="227" y="42"/>
                  </a:moveTo>
                  <a:cubicBezTo>
                    <a:pt x="227" y="35"/>
                    <a:pt x="221" y="29"/>
                    <a:pt x="214" y="29"/>
                  </a:cubicBezTo>
                  <a:cubicBezTo>
                    <a:pt x="189" y="29"/>
                    <a:pt x="189" y="29"/>
                    <a:pt x="189" y="29"/>
                  </a:cubicBezTo>
                  <a:cubicBezTo>
                    <a:pt x="182" y="29"/>
                    <a:pt x="176" y="35"/>
                    <a:pt x="176" y="42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74"/>
                    <a:pt x="182" y="80"/>
                    <a:pt x="189" y="8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21" y="80"/>
                    <a:pt x="227" y="74"/>
                    <a:pt x="227" y="67"/>
                  </a:cubicBezTo>
                  <a:lnTo>
                    <a:pt x="227" y="42"/>
                  </a:lnTo>
                  <a:close/>
                  <a:moveTo>
                    <a:pt x="227" y="107"/>
                  </a:moveTo>
                  <a:cubicBezTo>
                    <a:pt x="204" y="107"/>
                    <a:pt x="204" y="107"/>
                    <a:pt x="204" y="107"/>
                  </a:cubicBezTo>
                  <a:cubicBezTo>
                    <a:pt x="205" y="114"/>
                    <a:pt x="206" y="121"/>
                    <a:pt x="206" y="128"/>
                  </a:cubicBezTo>
                  <a:cubicBezTo>
                    <a:pt x="206" y="171"/>
                    <a:pt x="171" y="206"/>
                    <a:pt x="128" y="206"/>
                  </a:cubicBezTo>
                  <a:cubicBezTo>
                    <a:pt x="85" y="206"/>
                    <a:pt x="50" y="171"/>
                    <a:pt x="50" y="128"/>
                  </a:cubicBezTo>
                  <a:cubicBezTo>
                    <a:pt x="50" y="121"/>
                    <a:pt x="51" y="114"/>
                    <a:pt x="52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214"/>
                    <a:pt x="29" y="214"/>
                    <a:pt x="29" y="214"/>
                  </a:cubicBezTo>
                  <a:cubicBezTo>
                    <a:pt x="29" y="221"/>
                    <a:pt x="35" y="227"/>
                    <a:pt x="42" y="227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21" y="227"/>
                    <a:pt x="227" y="221"/>
                    <a:pt x="227" y="214"/>
                  </a:cubicBezTo>
                  <a:lnTo>
                    <a:pt x="227" y="107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-13287" y="1782665"/>
              <a:ext cx="2446133" cy="828167"/>
              <a:chOff x="-17717" y="1233887"/>
              <a:chExt cx="3911306" cy="1104222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-17716" y="1233887"/>
                <a:ext cx="3911305" cy="1104222"/>
                <a:chOff x="355896" y="1640719"/>
                <a:chExt cx="4839549" cy="136628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355896" y="1640719"/>
                  <a:ext cx="4839549" cy="94427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 flipV="1">
                  <a:off x="355896" y="2584598"/>
                  <a:ext cx="4839549" cy="422401"/>
                </a:xfrm>
                <a:custGeom>
                  <a:avLst/>
                  <a:gdLst>
                    <a:gd name="connsiteX0" fmla="*/ 4636476 w 4839549"/>
                    <a:gd name="connsiteY0" fmla="*/ 422401 h 422401"/>
                    <a:gd name="connsiteX1" fmla="*/ 4839549 w 4839549"/>
                    <a:gd name="connsiteY1" fmla="*/ 422401 h 422401"/>
                    <a:gd name="connsiteX2" fmla="*/ 4636476 w 4839549"/>
                    <a:gd name="connsiteY2" fmla="*/ 1489 h 422401"/>
                    <a:gd name="connsiteX3" fmla="*/ 4636476 w 4839549"/>
                    <a:gd name="connsiteY3" fmla="*/ 0 h 422401"/>
                    <a:gd name="connsiteX4" fmla="*/ 0 w 4839549"/>
                    <a:gd name="connsiteY4" fmla="*/ 0 h 422401"/>
                    <a:gd name="connsiteX5" fmla="*/ 0 w 4839549"/>
                    <a:gd name="connsiteY5" fmla="*/ 422001 h 422401"/>
                    <a:gd name="connsiteX6" fmla="*/ 4636476 w 4839549"/>
                    <a:gd name="connsiteY6" fmla="*/ 422001 h 422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9549" h="422401">
                      <a:moveTo>
                        <a:pt x="4636476" y="422401"/>
                      </a:moveTo>
                      <a:lnTo>
                        <a:pt x="4839549" y="422401"/>
                      </a:lnTo>
                      <a:lnTo>
                        <a:pt x="4636476" y="1489"/>
                      </a:lnTo>
                      <a:lnTo>
                        <a:pt x="4636476" y="0"/>
                      </a:lnTo>
                      <a:lnTo>
                        <a:pt x="0" y="0"/>
                      </a:lnTo>
                      <a:lnTo>
                        <a:pt x="0" y="422001"/>
                      </a:lnTo>
                      <a:lnTo>
                        <a:pt x="4636476" y="422001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-17717" y="1444192"/>
                <a:ext cx="3083456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AU" dirty="0" err="1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Ditjen</a:t>
                </a:r>
                <a:r>
                  <a:rPr lang="en-AU" dirty="0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AU" dirty="0" err="1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Risbang</a:t>
                </a:r>
                <a:endParaRPr lang="en-US" dirty="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-17715" y="1236295"/>
                <a:ext cx="127624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AU" sz="1200" b="1" dirty="0">
                    <a:solidFill>
                      <a:schemeClr val="accent1"/>
                    </a:solidFill>
                    <a:latin typeface="Oswald" panose="02000503000000000000" pitchFamily="2" charset="0"/>
                  </a:rPr>
                  <a:t>Facebook</a:t>
                </a:r>
                <a:endParaRPr lang="id-ID" sz="1200" b="1" dirty="0">
                  <a:solidFill>
                    <a:schemeClr val="accent1"/>
                  </a:solidFill>
                  <a:latin typeface="Oswald" panose="02000503000000000000" pitchFamily="2" charset="0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673750" y="1782666"/>
              <a:ext cx="614747" cy="828167"/>
              <a:chOff x="3547871" y="1640715"/>
              <a:chExt cx="1014187" cy="1366279"/>
            </a:xfrm>
          </p:grpSpPr>
          <p:sp>
            <p:nvSpPr>
              <p:cNvPr id="72" name="Flowchart: Process 71"/>
              <p:cNvSpPr/>
              <p:nvPr/>
            </p:nvSpPr>
            <p:spPr>
              <a:xfrm>
                <a:off x="3747048" y="1640715"/>
                <a:ext cx="815008" cy="944277"/>
              </a:xfrm>
              <a:prstGeom prst="flowChartProcess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3" name="Flowchart: Data 72"/>
              <p:cNvSpPr/>
              <p:nvPr/>
            </p:nvSpPr>
            <p:spPr>
              <a:xfrm>
                <a:off x="3547871" y="2584993"/>
                <a:ext cx="1014187" cy="422001"/>
              </a:xfrm>
              <a:prstGeom prst="flowChartInputOutpu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1909258" y="1980014"/>
              <a:ext cx="255869" cy="256167"/>
            </a:xfrm>
            <a:custGeom>
              <a:avLst/>
              <a:gdLst>
                <a:gd name="T0" fmla="*/ 360 w 360"/>
                <a:gd name="T1" fmla="*/ 60 h 360"/>
                <a:gd name="T2" fmla="*/ 300 w 360"/>
                <a:gd name="T3" fmla="*/ 0 h 360"/>
                <a:gd name="T4" fmla="*/ 60 w 360"/>
                <a:gd name="T5" fmla="*/ 0 h 360"/>
                <a:gd name="T6" fmla="*/ 0 w 360"/>
                <a:gd name="T7" fmla="*/ 60 h 360"/>
                <a:gd name="T8" fmla="*/ 0 w 360"/>
                <a:gd name="T9" fmla="*/ 300 h 360"/>
                <a:gd name="T10" fmla="*/ 60 w 360"/>
                <a:gd name="T11" fmla="*/ 360 h 360"/>
                <a:gd name="T12" fmla="*/ 180 w 360"/>
                <a:gd name="T13" fmla="*/ 360 h 360"/>
                <a:gd name="T14" fmla="*/ 180 w 360"/>
                <a:gd name="T15" fmla="*/ 224 h 360"/>
                <a:gd name="T16" fmla="*/ 136 w 360"/>
                <a:gd name="T17" fmla="*/ 224 h 360"/>
                <a:gd name="T18" fmla="*/ 136 w 360"/>
                <a:gd name="T19" fmla="*/ 164 h 360"/>
                <a:gd name="T20" fmla="*/ 180 w 360"/>
                <a:gd name="T21" fmla="*/ 164 h 360"/>
                <a:gd name="T22" fmla="*/ 180 w 360"/>
                <a:gd name="T23" fmla="*/ 141 h 360"/>
                <a:gd name="T24" fmla="*/ 248 w 360"/>
                <a:gd name="T25" fmla="*/ 64 h 360"/>
                <a:gd name="T26" fmla="*/ 296 w 360"/>
                <a:gd name="T27" fmla="*/ 64 h 360"/>
                <a:gd name="T28" fmla="*/ 296 w 360"/>
                <a:gd name="T29" fmla="*/ 124 h 360"/>
                <a:gd name="T30" fmla="*/ 248 w 360"/>
                <a:gd name="T31" fmla="*/ 124 h 360"/>
                <a:gd name="T32" fmla="*/ 236 w 360"/>
                <a:gd name="T33" fmla="*/ 140 h 360"/>
                <a:gd name="T34" fmla="*/ 236 w 360"/>
                <a:gd name="T35" fmla="*/ 164 h 360"/>
                <a:gd name="T36" fmla="*/ 296 w 360"/>
                <a:gd name="T37" fmla="*/ 164 h 360"/>
                <a:gd name="T38" fmla="*/ 296 w 360"/>
                <a:gd name="T39" fmla="*/ 224 h 360"/>
                <a:gd name="T40" fmla="*/ 236 w 360"/>
                <a:gd name="T41" fmla="*/ 224 h 360"/>
                <a:gd name="T42" fmla="*/ 236 w 360"/>
                <a:gd name="T43" fmla="*/ 360 h 360"/>
                <a:gd name="T44" fmla="*/ 300 w 360"/>
                <a:gd name="T45" fmla="*/ 360 h 360"/>
                <a:gd name="T46" fmla="*/ 360 w 360"/>
                <a:gd name="T47" fmla="*/ 300 h 360"/>
                <a:gd name="T48" fmla="*/ 360 w 360"/>
                <a:gd name="T49" fmla="*/ 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lowchart: Process 74"/>
            <p:cNvSpPr/>
            <p:nvPr/>
          </p:nvSpPr>
          <p:spPr>
            <a:xfrm>
              <a:off x="2285254" y="954950"/>
              <a:ext cx="494015" cy="572372"/>
            </a:xfrm>
            <a:prstGeom prst="flowChartProcess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6" name="Flowchart: Data 75"/>
            <p:cNvSpPr/>
            <p:nvPr/>
          </p:nvSpPr>
          <p:spPr>
            <a:xfrm>
              <a:off x="2164522" y="1527323"/>
              <a:ext cx="614746" cy="255795"/>
            </a:xfrm>
            <a:prstGeom prst="flowChartInputOutput">
              <a:avLst/>
            </a:prstGeom>
            <a:solidFill>
              <a:srgbClr val="8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7" name="Freeform 109"/>
            <p:cNvSpPr>
              <a:spLocks noChangeArrowheads="1"/>
            </p:cNvSpPr>
            <p:nvPr/>
          </p:nvSpPr>
          <p:spPr bwMode="auto">
            <a:xfrm>
              <a:off x="2405505" y="1114380"/>
              <a:ext cx="253512" cy="253512"/>
            </a:xfrm>
            <a:custGeom>
              <a:avLst/>
              <a:gdLst>
                <a:gd name="T0" fmla="*/ 116822 w 634"/>
                <a:gd name="T1" fmla="*/ 0 h 634"/>
                <a:gd name="T2" fmla="*/ 116822 w 634"/>
                <a:gd name="T3" fmla="*/ 228190 h 634"/>
                <a:gd name="T4" fmla="*/ 116822 w 634"/>
                <a:gd name="T5" fmla="*/ 0 h 634"/>
                <a:gd name="T6" fmla="*/ 196507 w 634"/>
                <a:gd name="T7" fmla="*/ 58399 h 634"/>
                <a:gd name="T8" fmla="*/ 159369 w 634"/>
                <a:gd name="T9" fmla="*/ 105984 h 634"/>
                <a:gd name="T10" fmla="*/ 196507 w 634"/>
                <a:gd name="T11" fmla="*/ 58399 h 634"/>
                <a:gd name="T12" fmla="*/ 186051 w 634"/>
                <a:gd name="T13" fmla="*/ 47945 h 634"/>
                <a:gd name="T14" fmla="*/ 138096 w 634"/>
                <a:gd name="T15" fmla="*/ 21269 h 634"/>
                <a:gd name="T16" fmla="*/ 85093 w 634"/>
                <a:gd name="T17" fmla="*/ 105984 h 634"/>
                <a:gd name="T18" fmla="*/ 90501 w 634"/>
                <a:gd name="T19" fmla="*/ 69214 h 634"/>
                <a:gd name="T20" fmla="*/ 138096 w 634"/>
                <a:gd name="T21" fmla="*/ 69214 h 634"/>
                <a:gd name="T22" fmla="*/ 85093 w 634"/>
                <a:gd name="T23" fmla="*/ 105984 h 634"/>
                <a:gd name="T24" fmla="*/ 143504 w 634"/>
                <a:gd name="T25" fmla="*/ 122206 h 634"/>
                <a:gd name="T26" fmla="*/ 116822 w 634"/>
                <a:gd name="T27" fmla="*/ 159336 h 634"/>
                <a:gd name="T28" fmla="*/ 85093 w 634"/>
                <a:gd name="T29" fmla="*/ 122206 h 634"/>
                <a:gd name="T30" fmla="*/ 106366 w 634"/>
                <a:gd name="T31" fmla="*/ 15862 h 634"/>
                <a:gd name="T32" fmla="*/ 116822 w 634"/>
                <a:gd name="T33" fmla="*/ 15862 h 634"/>
                <a:gd name="T34" fmla="*/ 138096 w 634"/>
                <a:gd name="T35" fmla="*/ 58399 h 634"/>
                <a:gd name="T36" fmla="*/ 95549 w 634"/>
                <a:gd name="T37" fmla="*/ 58399 h 634"/>
                <a:gd name="T38" fmla="*/ 90501 w 634"/>
                <a:gd name="T39" fmla="*/ 21269 h 634"/>
                <a:gd name="T40" fmla="*/ 79684 w 634"/>
                <a:gd name="T41" fmla="*/ 52992 h 634"/>
                <a:gd name="T42" fmla="*/ 90501 w 634"/>
                <a:gd name="T43" fmla="*/ 21269 h 634"/>
                <a:gd name="T44" fmla="*/ 32090 w 634"/>
                <a:gd name="T45" fmla="*/ 58399 h 634"/>
                <a:gd name="T46" fmla="*/ 74637 w 634"/>
                <a:gd name="T47" fmla="*/ 105984 h 634"/>
                <a:gd name="T48" fmla="*/ 32090 w 634"/>
                <a:gd name="T49" fmla="*/ 58399 h 634"/>
                <a:gd name="T50" fmla="*/ 32090 w 634"/>
                <a:gd name="T51" fmla="*/ 169790 h 634"/>
                <a:gd name="T52" fmla="*/ 74637 w 634"/>
                <a:gd name="T53" fmla="*/ 122206 h 634"/>
                <a:gd name="T54" fmla="*/ 32090 w 634"/>
                <a:gd name="T55" fmla="*/ 169790 h 634"/>
                <a:gd name="T56" fmla="*/ 42546 w 634"/>
                <a:gd name="T57" fmla="*/ 180605 h 634"/>
                <a:gd name="T58" fmla="*/ 90501 w 634"/>
                <a:gd name="T59" fmla="*/ 212328 h 634"/>
                <a:gd name="T60" fmla="*/ 122231 w 634"/>
                <a:gd name="T61" fmla="*/ 212328 h 634"/>
                <a:gd name="T62" fmla="*/ 116822 w 634"/>
                <a:gd name="T63" fmla="*/ 212328 h 634"/>
                <a:gd name="T64" fmla="*/ 95549 w 634"/>
                <a:gd name="T65" fmla="*/ 169790 h 634"/>
                <a:gd name="T66" fmla="*/ 138096 w 634"/>
                <a:gd name="T67" fmla="*/ 169790 h 634"/>
                <a:gd name="T68" fmla="*/ 138096 w 634"/>
                <a:gd name="T69" fmla="*/ 212328 h 634"/>
                <a:gd name="T70" fmla="*/ 148552 w 634"/>
                <a:gd name="T71" fmla="*/ 175198 h 634"/>
                <a:gd name="T72" fmla="*/ 138096 w 634"/>
                <a:gd name="T73" fmla="*/ 212328 h 634"/>
                <a:gd name="T74" fmla="*/ 196507 w 634"/>
                <a:gd name="T75" fmla="*/ 169790 h 634"/>
                <a:gd name="T76" fmla="*/ 159369 w 634"/>
                <a:gd name="T77" fmla="*/ 122206 h 634"/>
                <a:gd name="T78" fmla="*/ 196507 w 634"/>
                <a:gd name="T79" fmla="*/ 169790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13288" y="956212"/>
              <a:ext cx="70326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AU" sz="12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Website</a:t>
              </a:r>
              <a:endParaRPr lang="id-ID" sz="1200" b="1" dirty="0">
                <a:solidFill>
                  <a:srgbClr val="7030A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90024" y="3005206"/>
              <a:ext cx="53539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5400" dirty="0">
                  <a:solidFill>
                    <a:schemeClr val="tx2"/>
                  </a:solidFill>
                  <a:latin typeface="Berlin Sans FB" panose="020E0602020502020306" pitchFamily="34" charset="0"/>
                </a:rPr>
                <a:t>TERIMA KASIH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718752" y="936214"/>
              <a:ext cx="1499423" cy="1499814"/>
              <a:chOff x="7755800" y="416997"/>
              <a:chExt cx="1999231" cy="1999752"/>
            </a:xfrm>
          </p:grpSpPr>
          <p:grpSp>
            <p:nvGrpSpPr>
              <p:cNvPr id="81" name="Group 80"/>
              <p:cNvGrpSpPr/>
              <p:nvPr/>
            </p:nvGrpSpPr>
            <p:grpSpPr>
              <a:xfrm rot="21316916">
                <a:off x="7755800" y="416997"/>
                <a:ext cx="1999231" cy="1999752"/>
                <a:chOff x="5013110" y="5059616"/>
                <a:chExt cx="3378533" cy="3379413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5013110" y="5059616"/>
                  <a:ext cx="3378533" cy="33794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64564" tIns="82283" rIns="164564" bIns="82283" rtlCol="0" anchor="ctr"/>
                <a:lstStyle/>
                <a:p>
                  <a:pPr algn="ctr"/>
                  <a:endParaRPr lang="bg-BG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5286107" y="5332685"/>
                  <a:ext cx="2832537" cy="28332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64564" tIns="82283" rIns="164564" bIns="82283" rtlCol="0" anchor="ctr"/>
                <a:lstStyle/>
                <a:p>
                  <a:pPr algn="ctr"/>
                  <a:endParaRPr lang="bg-BG"/>
                </a:p>
              </p:txBody>
            </p:sp>
          </p:grp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3865" y="793896"/>
                <a:ext cx="1182978" cy="1103921"/>
              </a:xfrm>
              <a:prstGeom prst="rect">
                <a:avLst/>
              </a:prstGeom>
            </p:spPr>
          </p:pic>
        </p:grpSp>
        <p:sp>
          <p:nvSpPr>
            <p:cNvPr id="85" name="TextBox 84"/>
            <p:cNvSpPr txBox="1"/>
            <p:nvPr/>
          </p:nvSpPr>
          <p:spPr>
            <a:xfrm>
              <a:off x="3795827" y="5493839"/>
              <a:ext cx="53385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500" dirty="0" err="1">
                  <a:solidFill>
                    <a:schemeClr val="tx2"/>
                  </a:solidFill>
                  <a:latin typeface="BlamDude BB" pitchFamily="2" charset="0"/>
                </a:rPr>
                <a:t>Direktorat</a:t>
              </a:r>
              <a:r>
                <a:rPr lang="en-AU" sz="1500" dirty="0">
                  <a:solidFill>
                    <a:schemeClr val="tx2"/>
                  </a:solidFill>
                  <a:latin typeface="BlamDude BB" pitchFamily="2" charset="0"/>
                </a:rPr>
                <a:t> </a:t>
              </a:r>
              <a:r>
                <a:rPr lang="en-AU" sz="1500" dirty="0" err="1">
                  <a:solidFill>
                    <a:schemeClr val="tx2"/>
                  </a:solidFill>
                  <a:latin typeface="BlamDude BB" pitchFamily="2" charset="0"/>
                </a:rPr>
                <a:t>Jenderal</a:t>
              </a:r>
              <a:r>
                <a:rPr lang="en-AU" sz="1500" dirty="0">
                  <a:solidFill>
                    <a:schemeClr val="tx2"/>
                  </a:solidFill>
                  <a:latin typeface="BlamDude BB" pitchFamily="2" charset="0"/>
                </a:rPr>
                <a:t> </a:t>
              </a:r>
              <a:r>
                <a:rPr lang="en-AU" sz="1500" dirty="0" err="1">
                  <a:solidFill>
                    <a:schemeClr val="tx2"/>
                  </a:solidFill>
                  <a:latin typeface="BlamDude BB" pitchFamily="2" charset="0"/>
                </a:rPr>
                <a:t>Penguatan</a:t>
              </a:r>
              <a:r>
                <a:rPr lang="en-AU" sz="1500" dirty="0">
                  <a:solidFill>
                    <a:schemeClr val="tx2"/>
                  </a:solidFill>
                  <a:latin typeface="BlamDude BB" pitchFamily="2" charset="0"/>
                </a:rPr>
                <a:t> </a:t>
              </a:r>
              <a:r>
                <a:rPr lang="en-AU" sz="1500" dirty="0" err="1">
                  <a:solidFill>
                    <a:schemeClr val="tx2"/>
                  </a:solidFill>
                  <a:latin typeface="BlamDude BB" pitchFamily="2" charset="0"/>
                </a:rPr>
                <a:t>Riset</a:t>
              </a:r>
              <a:r>
                <a:rPr lang="en-AU" sz="1500" dirty="0">
                  <a:solidFill>
                    <a:schemeClr val="tx2"/>
                  </a:solidFill>
                  <a:latin typeface="BlamDude BB" pitchFamily="2" charset="0"/>
                </a:rPr>
                <a:t> </a:t>
              </a:r>
              <a:r>
                <a:rPr lang="en-AU" sz="1500" dirty="0" err="1">
                  <a:solidFill>
                    <a:schemeClr val="tx2"/>
                  </a:solidFill>
                  <a:latin typeface="BlamDude BB" pitchFamily="2" charset="0"/>
                </a:rPr>
                <a:t>dan</a:t>
              </a:r>
              <a:r>
                <a:rPr lang="en-AU" sz="1500" dirty="0">
                  <a:solidFill>
                    <a:schemeClr val="tx2"/>
                  </a:solidFill>
                  <a:latin typeface="BlamDude BB" pitchFamily="2" charset="0"/>
                </a:rPr>
                <a:t> </a:t>
              </a:r>
              <a:r>
                <a:rPr lang="en-AU" sz="1500" dirty="0" err="1">
                  <a:solidFill>
                    <a:schemeClr val="tx2"/>
                  </a:solidFill>
                  <a:latin typeface="BlamDude BB" pitchFamily="2" charset="0"/>
                </a:rPr>
                <a:t>Pengembangan</a:t>
              </a:r>
              <a:endParaRPr lang="en-AU" sz="1500" dirty="0">
                <a:solidFill>
                  <a:schemeClr val="tx2"/>
                </a:solidFill>
                <a:latin typeface="BlamDude BB" pitchFamily="2" charset="0"/>
              </a:endParaRPr>
            </a:p>
            <a:p>
              <a:pPr algn="ctr"/>
              <a:r>
                <a:rPr lang="en-AU" sz="1500" dirty="0" err="1">
                  <a:solidFill>
                    <a:schemeClr val="tx2"/>
                  </a:solidFill>
                  <a:latin typeface="BlamDude BB" pitchFamily="2" charset="0"/>
                </a:rPr>
                <a:t>Kementerian</a:t>
              </a:r>
              <a:r>
                <a:rPr lang="en-AU" sz="1500" dirty="0">
                  <a:solidFill>
                    <a:schemeClr val="tx2"/>
                  </a:solidFill>
                  <a:latin typeface="BlamDude BB" pitchFamily="2" charset="0"/>
                </a:rPr>
                <a:t> </a:t>
              </a:r>
              <a:r>
                <a:rPr lang="en-AU" sz="1500" dirty="0" err="1">
                  <a:solidFill>
                    <a:schemeClr val="tx2"/>
                  </a:solidFill>
                  <a:latin typeface="BlamDude BB" pitchFamily="2" charset="0"/>
                </a:rPr>
                <a:t>Riset</a:t>
              </a:r>
              <a:r>
                <a:rPr lang="en-AU" sz="1500" dirty="0">
                  <a:solidFill>
                    <a:schemeClr val="tx2"/>
                  </a:solidFill>
                  <a:latin typeface="BlamDude BB" pitchFamily="2" charset="0"/>
                </a:rPr>
                <a:t>, </a:t>
              </a:r>
              <a:r>
                <a:rPr lang="en-AU" sz="1500" dirty="0" err="1">
                  <a:solidFill>
                    <a:schemeClr val="tx2"/>
                  </a:solidFill>
                  <a:latin typeface="BlamDude BB" pitchFamily="2" charset="0"/>
                </a:rPr>
                <a:t>Teknologi</a:t>
              </a:r>
              <a:r>
                <a:rPr lang="en-AU" sz="1500" dirty="0">
                  <a:solidFill>
                    <a:schemeClr val="tx2"/>
                  </a:solidFill>
                  <a:latin typeface="BlamDude BB" pitchFamily="2" charset="0"/>
                </a:rPr>
                <a:t>, </a:t>
              </a:r>
              <a:r>
                <a:rPr lang="en-AU" sz="1500" dirty="0" err="1">
                  <a:solidFill>
                    <a:schemeClr val="tx2"/>
                  </a:solidFill>
                  <a:latin typeface="BlamDude BB" pitchFamily="2" charset="0"/>
                </a:rPr>
                <a:t>dan</a:t>
              </a:r>
              <a:r>
                <a:rPr lang="en-AU" sz="1500" dirty="0">
                  <a:solidFill>
                    <a:schemeClr val="tx2"/>
                  </a:solidFill>
                  <a:latin typeface="BlamDude BB" pitchFamily="2" charset="0"/>
                </a:rPr>
                <a:t> </a:t>
              </a:r>
              <a:r>
                <a:rPr lang="en-AU" sz="1500" dirty="0" err="1">
                  <a:solidFill>
                    <a:schemeClr val="tx2"/>
                  </a:solidFill>
                  <a:latin typeface="BlamDude BB" pitchFamily="2" charset="0"/>
                </a:rPr>
                <a:t>Pendidikan</a:t>
              </a:r>
              <a:r>
                <a:rPr lang="en-AU" sz="1500" dirty="0">
                  <a:solidFill>
                    <a:schemeClr val="tx2"/>
                  </a:solidFill>
                  <a:latin typeface="BlamDude BB" pitchFamily="2" charset="0"/>
                </a:rPr>
                <a:t> Tinggi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756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3" b="82425"/>
          <a:stretch>
            <a:fillRect/>
          </a:stretch>
        </p:blipFill>
        <p:spPr bwMode="auto">
          <a:xfrm>
            <a:off x="6743700" y="0"/>
            <a:ext cx="3924300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5895976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5307013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4718051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4129088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3560763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971801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424113" y="-1588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1524001" y="0"/>
            <a:ext cx="9445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6286501" y="-1588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CustomShape 1"/>
          <p:cNvSpPr/>
          <p:nvPr/>
        </p:nvSpPr>
        <p:spPr>
          <a:xfrm>
            <a:off x="1558925" y="116632"/>
            <a:ext cx="5932488" cy="719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defRPr/>
            </a:pPr>
            <a:r>
              <a:rPr lang="fi-FI" sz="24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MASALAH RISET NASIONAL</a:t>
            </a:r>
          </a:p>
          <a:p>
            <a:pPr algn="r">
              <a:defRPr/>
            </a:pPr>
            <a:r>
              <a:rPr lang="fi-FI" sz="3200" b="1" spc="-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SUMBER </a:t>
            </a:r>
            <a:r>
              <a:rPr lang="fi-FI" sz="32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DAYA MANUSIA</a:t>
            </a:r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B1994B1C-F1BB-41AF-8791-76399093E2B8}"/>
              </a:ext>
            </a:extLst>
          </p:cNvPr>
          <p:cNvSpPr/>
          <p:nvPr/>
        </p:nvSpPr>
        <p:spPr>
          <a:xfrm flipV="1">
            <a:off x="1582913" y="5561172"/>
            <a:ext cx="8322112" cy="7183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sz="1800" kern="0" dirty="0">
              <a:solidFill>
                <a:sysClr val="window" lastClr="FFFFFF"/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65F87B23-163B-4B9D-A020-C0820A1268EA}"/>
              </a:ext>
            </a:extLst>
          </p:cNvPr>
          <p:cNvSpPr/>
          <p:nvPr/>
        </p:nvSpPr>
        <p:spPr>
          <a:xfrm flipV="1">
            <a:off x="7739193" y="5791853"/>
            <a:ext cx="1414196" cy="35435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sz="1800" kern="0" dirty="0">
              <a:solidFill>
                <a:sysClr val="window" lastClr="FFFFFF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522542B5-AF65-4D34-B1F0-1EF7030AFDB7}"/>
              </a:ext>
            </a:extLst>
          </p:cNvPr>
          <p:cNvSpPr/>
          <p:nvPr/>
        </p:nvSpPr>
        <p:spPr>
          <a:xfrm flipV="1">
            <a:off x="2596894" y="5347349"/>
            <a:ext cx="6252526" cy="105168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80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sz="1800" kern="0" dirty="0">
              <a:solidFill>
                <a:sysClr val="window" lastClr="FFFFFF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734B1ED2-01A3-4D39-A464-D16EC6973F6F}"/>
              </a:ext>
            </a:extLst>
          </p:cNvPr>
          <p:cNvGrpSpPr/>
          <p:nvPr/>
        </p:nvGrpSpPr>
        <p:grpSpPr>
          <a:xfrm>
            <a:off x="2398673" y="1268760"/>
            <a:ext cx="6363274" cy="5079070"/>
            <a:chOff x="3074988" y="922507"/>
            <a:chExt cx="6848476" cy="5546689"/>
          </a:xfrm>
        </p:grpSpPr>
        <p:sp>
          <p:nvSpPr>
            <p:cNvPr id="128" name="Rectangle 6">
              <a:extLst>
                <a:ext uri="{FF2B5EF4-FFF2-40B4-BE49-F238E27FC236}">
                  <a16:creationId xmlns="" xmlns:a16="http://schemas.microsoft.com/office/drawing/2014/main" id="{B7E0451A-3F21-44CE-BCAD-6054E48F7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988" y="1235244"/>
              <a:ext cx="4198938" cy="977900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Rectangle 7">
              <a:extLst>
                <a:ext uri="{FF2B5EF4-FFF2-40B4-BE49-F238E27FC236}">
                  <a16:creationId xmlns="" xmlns:a16="http://schemas.microsoft.com/office/drawing/2014/main" id="{2AFE0D26-3C17-432E-B3CB-98F3C302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988" y="2294106"/>
              <a:ext cx="4198938" cy="839620"/>
            </a:xfrm>
            <a:prstGeom prst="rect">
              <a:avLst/>
            </a:prstGeom>
            <a:solidFill>
              <a:schemeClr val="accent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Rectangle 8">
              <a:extLst>
                <a:ext uri="{FF2B5EF4-FFF2-40B4-BE49-F238E27FC236}">
                  <a16:creationId xmlns="" xmlns:a16="http://schemas.microsoft.com/office/drawing/2014/main" id="{FCB70334-A64A-441D-8CFF-0EB8C7359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988" y="3192463"/>
              <a:ext cx="4198938" cy="911225"/>
            </a:xfrm>
            <a:prstGeom prst="rect">
              <a:avLst/>
            </a:prstGeom>
            <a:solidFill>
              <a:schemeClr val="accent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Rectangle 9">
              <a:extLst>
                <a:ext uri="{FF2B5EF4-FFF2-40B4-BE49-F238E27FC236}">
                  <a16:creationId xmlns="" xmlns:a16="http://schemas.microsoft.com/office/drawing/2014/main" id="{9CAF0FB7-0CDE-4719-AC1E-F11A1687C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988" y="4184650"/>
              <a:ext cx="4198938" cy="825500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Rectangle 10">
              <a:extLst>
                <a:ext uri="{FF2B5EF4-FFF2-40B4-BE49-F238E27FC236}">
                  <a16:creationId xmlns="" xmlns:a16="http://schemas.microsoft.com/office/drawing/2014/main" id="{0F1CA405-133F-4007-954E-103D487CB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989" y="5091113"/>
              <a:ext cx="4198938" cy="1128712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1">
              <a:extLst>
                <a:ext uri="{FF2B5EF4-FFF2-40B4-BE49-F238E27FC236}">
                  <a16:creationId xmlns="" xmlns:a16="http://schemas.microsoft.com/office/drawing/2014/main" id="{BD6A1BFE-C61B-4EEE-B8E9-BDC56F59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51" y="5091112"/>
              <a:ext cx="758825" cy="1378084"/>
            </a:xfrm>
            <a:custGeom>
              <a:avLst/>
              <a:gdLst>
                <a:gd name="T0" fmla="*/ 0 w 478"/>
                <a:gd name="T1" fmla="*/ 0 h 711"/>
                <a:gd name="T2" fmla="*/ 478 w 478"/>
                <a:gd name="T3" fmla="*/ 77 h 711"/>
                <a:gd name="T4" fmla="*/ 478 w 478"/>
                <a:gd name="T5" fmla="*/ 711 h 711"/>
                <a:gd name="T6" fmla="*/ 0 w 478"/>
                <a:gd name="T7" fmla="*/ 574 h 711"/>
                <a:gd name="T8" fmla="*/ 0 w 478"/>
                <a:gd name="T9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711">
                  <a:moveTo>
                    <a:pt x="0" y="0"/>
                  </a:moveTo>
                  <a:lnTo>
                    <a:pt x="478" y="77"/>
                  </a:lnTo>
                  <a:lnTo>
                    <a:pt x="478" y="711"/>
                  </a:lnTo>
                  <a:lnTo>
                    <a:pt x="0" y="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2">
              <a:extLst>
                <a:ext uri="{FF2B5EF4-FFF2-40B4-BE49-F238E27FC236}">
                  <a16:creationId xmlns="" xmlns:a16="http://schemas.microsoft.com/office/drawing/2014/main" id="{BCDE3682-4427-4FA4-9EE0-075052610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4176" y="4754563"/>
              <a:ext cx="1676400" cy="1695450"/>
            </a:xfrm>
            <a:custGeom>
              <a:avLst/>
              <a:gdLst>
                <a:gd name="T0" fmla="*/ 1056 w 1056"/>
                <a:gd name="T1" fmla="*/ 0 h 857"/>
                <a:gd name="T2" fmla="*/ 1056 w 1056"/>
                <a:gd name="T3" fmla="*/ 429 h 857"/>
                <a:gd name="T4" fmla="*/ 0 w 1056"/>
                <a:gd name="T5" fmla="*/ 857 h 857"/>
                <a:gd name="T6" fmla="*/ 0 w 1056"/>
                <a:gd name="T7" fmla="*/ 223 h 857"/>
                <a:gd name="T8" fmla="*/ 1056 w 1056"/>
                <a:gd name="T9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857">
                  <a:moveTo>
                    <a:pt x="1056" y="0"/>
                  </a:moveTo>
                  <a:lnTo>
                    <a:pt x="1056" y="429"/>
                  </a:lnTo>
                  <a:lnTo>
                    <a:pt x="0" y="857"/>
                  </a:lnTo>
                  <a:lnTo>
                    <a:pt x="0" y="223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3">
              <a:extLst>
                <a:ext uri="{FF2B5EF4-FFF2-40B4-BE49-F238E27FC236}">
                  <a16:creationId xmlns="" xmlns:a16="http://schemas.microsoft.com/office/drawing/2014/main" id="{FCF5D51A-81D6-45D7-94C6-D10DBF179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51" y="4806950"/>
              <a:ext cx="2435225" cy="406400"/>
            </a:xfrm>
            <a:custGeom>
              <a:avLst/>
              <a:gdLst>
                <a:gd name="T0" fmla="*/ 1007 w 1534"/>
                <a:gd name="T1" fmla="*/ 0 h 256"/>
                <a:gd name="T2" fmla="*/ 1534 w 1534"/>
                <a:gd name="T3" fmla="*/ 33 h 256"/>
                <a:gd name="T4" fmla="*/ 478 w 1534"/>
                <a:gd name="T5" fmla="*/ 256 h 256"/>
                <a:gd name="T6" fmla="*/ 0 w 1534"/>
                <a:gd name="T7" fmla="*/ 179 h 256"/>
                <a:gd name="T8" fmla="*/ 1007 w 1534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256">
                  <a:moveTo>
                    <a:pt x="1007" y="0"/>
                  </a:moveTo>
                  <a:lnTo>
                    <a:pt x="1534" y="33"/>
                  </a:lnTo>
                  <a:lnTo>
                    <a:pt x="478" y="256"/>
                  </a:lnTo>
                  <a:lnTo>
                    <a:pt x="0" y="179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4">
              <a:extLst>
                <a:ext uri="{FF2B5EF4-FFF2-40B4-BE49-F238E27FC236}">
                  <a16:creationId xmlns="" xmlns:a16="http://schemas.microsoft.com/office/drawing/2014/main" id="{B635089D-B7E7-4EC1-A13C-8BDF21D6A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51" y="4184650"/>
              <a:ext cx="758825" cy="920750"/>
            </a:xfrm>
            <a:custGeom>
              <a:avLst/>
              <a:gdLst>
                <a:gd name="T0" fmla="*/ 0 w 478"/>
                <a:gd name="T1" fmla="*/ 0 h 580"/>
                <a:gd name="T2" fmla="*/ 478 w 478"/>
                <a:gd name="T3" fmla="*/ 0 h 580"/>
                <a:gd name="T4" fmla="*/ 478 w 478"/>
                <a:gd name="T5" fmla="*/ 580 h 580"/>
                <a:gd name="T6" fmla="*/ 0 w 478"/>
                <a:gd name="T7" fmla="*/ 516 h 580"/>
                <a:gd name="T8" fmla="*/ 0 w 478"/>
                <a:gd name="T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580">
                  <a:moveTo>
                    <a:pt x="0" y="0"/>
                  </a:moveTo>
                  <a:lnTo>
                    <a:pt x="478" y="0"/>
                  </a:lnTo>
                  <a:lnTo>
                    <a:pt x="478" y="580"/>
                  </a:lnTo>
                  <a:lnTo>
                    <a:pt x="0" y="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5">
              <a:extLst>
                <a:ext uri="{FF2B5EF4-FFF2-40B4-BE49-F238E27FC236}">
                  <a16:creationId xmlns="" xmlns:a16="http://schemas.microsoft.com/office/drawing/2014/main" id="{B7778284-5AB8-488E-928D-4ED8B68DB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4176" y="4184650"/>
              <a:ext cx="1676400" cy="920750"/>
            </a:xfrm>
            <a:custGeom>
              <a:avLst/>
              <a:gdLst>
                <a:gd name="T0" fmla="*/ 0 w 1056"/>
                <a:gd name="T1" fmla="*/ 0 h 580"/>
                <a:gd name="T2" fmla="*/ 1056 w 1056"/>
                <a:gd name="T3" fmla="*/ 0 h 580"/>
                <a:gd name="T4" fmla="*/ 1056 w 1056"/>
                <a:gd name="T5" fmla="*/ 389 h 580"/>
                <a:gd name="T6" fmla="*/ 0 w 1056"/>
                <a:gd name="T7" fmla="*/ 580 h 580"/>
                <a:gd name="T8" fmla="*/ 0 w 1056"/>
                <a:gd name="T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580">
                  <a:moveTo>
                    <a:pt x="0" y="0"/>
                  </a:moveTo>
                  <a:lnTo>
                    <a:pt x="1056" y="0"/>
                  </a:lnTo>
                  <a:lnTo>
                    <a:pt x="1056" y="389"/>
                  </a:lnTo>
                  <a:lnTo>
                    <a:pt x="0" y="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6">
              <a:extLst>
                <a:ext uri="{FF2B5EF4-FFF2-40B4-BE49-F238E27FC236}">
                  <a16:creationId xmlns="" xmlns:a16="http://schemas.microsoft.com/office/drawing/2014/main" id="{94D12E9A-471D-4A64-8524-221C6AE10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51" y="922507"/>
              <a:ext cx="758825" cy="1290639"/>
            </a:xfrm>
            <a:custGeom>
              <a:avLst/>
              <a:gdLst>
                <a:gd name="T0" fmla="*/ 478 w 478"/>
                <a:gd name="T1" fmla="*/ 0 h 813"/>
                <a:gd name="T2" fmla="*/ 478 w 478"/>
                <a:gd name="T3" fmla="*/ 667 h 813"/>
                <a:gd name="T4" fmla="*/ 0 w 478"/>
                <a:gd name="T5" fmla="*/ 813 h 813"/>
                <a:gd name="T6" fmla="*/ 0 w 478"/>
                <a:gd name="T7" fmla="*/ 197 h 813"/>
                <a:gd name="T8" fmla="*/ 478 w 478"/>
                <a:gd name="T9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13">
                  <a:moveTo>
                    <a:pt x="478" y="0"/>
                  </a:moveTo>
                  <a:lnTo>
                    <a:pt x="478" y="667"/>
                  </a:lnTo>
                  <a:lnTo>
                    <a:pt x="0" y="813"/>
                  </a:lnTo>
                  <a:lnTo>
                    <a:pt x="0" y="19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7">
              <a:extLst>
                <a:ext uri="{FF2B5EF4-FFF2-40B4-BE49-F238E27FC236}">
                  <a16:creationId xmlns="" xmlns:a16="http://schemas.microsoft.com/office/drawing/2014/main" id="{CD7BB3C5-21B2-43B9-81DE-6DCDFAC6D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4176" y="922507"/>
              <a:ext cx="1676400" cy="1774825"/>
            </a:xfrm>
            <a:custGeom>
              <a:avLst/>
              <a:gdLst>
                <a:gd name="T0" fmla="*/ 0 w 1056"/>
                <a:gd name="T1" fmla="*/ 0 h 1118"/>
                <a:gd name="T2" fmla="*/ 1056 w 1056"/>
                <a:gd name="T3" fmla="*/ 682 h 1118"/>
                <a:gd name="T4" fmla="*/ 1056 w 1056"/>
                <a:gd name="T5" fmla="*/ 1118 h 1118"/>
                <a:gd name="T6" fmla="*/ 0 w 1056"/>
                <a:gd name="T7" fmla="*/ 667 h 1118"/>
                <a:gd name="T8" fmla="*/ 0 w 1056"/>
                <a:gd name="T9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1118">
                  <a:moveTo>
                    <a:pt x="0" y="0"/>
                  </a:moveTo>
                  <a:lnTo>
                    <a:pt x="1056" y="682"/>
                  </a:lnTo>
                  <a:lnTo>
                    <a:pt x="1056" y="1118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8">
              <a:extLst>
                <a:ext uri="{FF2B5EF4-FFF2-40B4-BE49-F238E27FC236}">
                  <a16:creationId xmlns="" xmlns:a16="http://schemas.microsoft.com/office/drawing/2014/main" id="{EFC90E5E-1134-4318-96CA-B6E2181DD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51" y="1981369"/>
              <a:ext cx="2435225" cy="715963"/>
            </a:xfrm>
            <a:custGeom>
              <a:avLst/>
              <a:gdLst>
                <a:gd name="T0" fmla="*/ 478 w 1534"/>
                <a:gd name="T1" fmla="*/ 0 h 451"/>
                <a:gd name="T2" fmla="*/ 1534 w 1534"/>
                <a:gd name="T3" fmla="*/ 451 h 451"/>
                <a:gd name="T4" fmla="*/ 1048 w 1534"/>
                <a:gd name="T5" fmla="*/ 451 h 451"/>
                <a:gd name="T6" fmla="*/ 0 w 1534"/>
                <a:gd name="T7" fmla="*/ 146 h 451"/>
                <a:gd name="T8" fmla="*/ 478 w 1534"/>
                <a:gd name="T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451">
                  <a:moveTo>
                    <a:pt x="478" y="0"/>
                  </a:moveTo>
                  <a:lnTo>
                    <a:pt x="1534" y="451"/>
                  </a:lnTo>
                  <a:lnTo>
                    <a:pt x="1048" y="451"/>
                  </a:lnTo>
                  <a:lnTo>
                    <a:pt x="0" y="146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9">
              <a:extLst>
                <a:ext uri="{FF2B5EF4-FFF2-40B4-BE49-F238E27FC236}">
                  <a16:creationId xmlns="" xmlns:a16="http://schemas.microsoft.com/office/drawing/2014/main" id="{F5D4325C-37D8-43B2-A50D-2C6A55C0D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0740" y="2837032"/>
              <a:ext cx="2389835" cy="574506"/>
            </a:xfrm>
            <a:custGeom>
              <a:avLst/>
              <a:gdLst>
                <a:gd name="T0" fmla="*/ 478 w 1534"/>
                <a:gd name="T1" fmla="*/ 0 h 274"/>
                <a:gd name="T2" fmla="*/ 1534 w 1534"/>
                <a:gd name="T3" fmla="*/ 269 h 274"/>
                <a:gd name="T4" fmla="*/ 1065 w 1534"/>
                <a:gd name="T5" fmla="*/ 274 h 274"/>
                <a:gd name="T6" fmla="*/ 0 w 1534"/>
                <a:gd name="T7" fmla="*/ 100 h 274"/>
                <a:gd name="T8" fmla="*/ 478 w 1534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274">
                  <a:moveTo>
                    <a:pt x="478" y="0"/>
                  </a:moveTo>
                  <a:lnTo>
                    <a:pt x="1534" y="269"/>
                  </a:lnTo>
                  <a:lnTo>
                    <a:pt x="1065" y="274"/>
                  </a:lnTo>
                  <a:lnTo>
                    <a:pt x="0" y="10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20">
              <a:extLst>
                <a:ext uri="{FF2B5EF4-FFF2-40B4-BE49-F238E27FC236}">
                  <a16:creationId xmlns="" xmlns:a16="http://schemas.microsoft.com/office/drawing/2014/main" id="{25E58403-39E8-44C1-B7C6-39D60E80B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601" y="2055654"/>
              <a:ext cx="710236" cy="1041728"/>
            </a:xfrm>
            <a:custGeom>
              <a:avLst/>
              <a:gdLst>
                <a:gd name="T0" fmla="*/ 478 w 478"/>
                <a:gd name="T1" fmla="*/ 0 h 570"/>
                <a:gd name="T2" fmla="*/ 478 w 478"/>
                <a:gd name="T3" fmla="*/ 470 h 570"/>
                <a:gd name="T4" fmla="*/ 0 w 478"/>
                <a:gd name="T5" fmla="*/ 570 h 570"/>
                <a:gd name="T6" fmla="*/ 0 w 478"/>
                <a:gd name="T7" fmla="*/ 129 h 570"/>
                <a:gd name="T8" fmla="*/ 478 w 478"/>
                <a:gd name="T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570">
                  <a:moveTo>
                    <a:pt x="478" y="0"/>
                  </a:moveTo>
                  <a:lnTo>
                    <a:pt x="478" y="470"/>
                  </a:lnTo>
                  <a:lnTo>
                    <a:pt x="0" y="570"/>
                  </a:lnTo>
                  <a:lnTo>
                    <a:pt x="0" y="129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21">
              <a:extLst>
                <a:ext uri="{FF2B5EF4-FFF2-40B4-BE49-F238E27FC236}">
                  <a16:creationId xmlns="" xmlns:a16="http://schemas.microsoft.com/office/drawing/2014/main" id="{D559D6A7-4816-4AD5-81D1-747E15D23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0573" y="2052134"/>
              <a:ext cx="1680003" cy="1349878"/>
            </a:xfrm>
            <a:custGeom>
              <a:avLst/>
              <a:gdLst>
                <a:gd name="T0" fmla="*/ 0 w 1056"/>
                <a:gd name="T1" fmla="*/ 0 h 739"/>
                <a:gd name="T2" fmla="*/ 1056 w 1056"/>
                <a:gd name="T3" fmla="*/ 430 h 739"/>
                <a:gd name="T4" fmla="*/ 1056 w 1056"/>
                <a:gd name="T5" fmla="*/ 739 h 739"/>
                <a:gd name="T6" fmla="*/ 0 w 1056"/>
                <a:gd name="T7" fmla="*/ 470 h 739"/>
                <a:gd name="T8" fmla="*/ 0 w 1056"/>
                <a:gd name="T9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739">
                  <a:moveTo>
                    <a:pt x="0" y="0"/>
                  </a:moveTo>
                  <a:lnTo>
                    <a:pt x="1056" y="430"/>
                  </a:lnTo>
                  <a:lnTo>
                    <a:pt x="1056" y="739"/>
                  </a:lnTo>
                  <a:lnTo>
                    <a:pt x="0" y="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22">
              <a:extLst>
                <a:ext uri="{FF2B5EF4-FFF2-40B4-BE49-F238E27FC236}">
                  <a16:creationId xmlns="" xmlns:a16="http://schemas.microsoft.com/office/drawing/2014/main" id="{6E9BD885-C99D-4E1B-9B37-2EF094BD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51" y="3081338"/>
              <a:ext cx="758825" cy="1022350"/>
            </a:xfrm>
            <a:custGeom>
              <a:avLst/>
              <a:gdLst>
                <a:gd name="T0" fmla="*/ 478 w 478"/>
                <a:gd name="T1" fmla="*/ 0 h 644"/>
                <a:gd name="T2" fmla="*/ 478 w 478"/>
                <a:gd name="T3" fmla="*/ 634 h 644"/>
                <a:gd name="T4" fmla="*/ 0 w 478"/>
                <a:gd name="T5" fmla="*/ 644 h 644"/>
                <a:gd name="T6" fmla="*/ 0 w 478"/>
                <a:gd name="T7" fmla="*/ 70 h 644"/>
                <a:gd name="T8" fmla="*/ 478 w 478"/>
                <a:gd name="T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644">
                  <a:moveTo>
                    <a:pt x="478" y="0"/>
                  </a:moveTo>
                  <a:lnTo>
                    <a:pt x="478" y="634"/>
                  </a:lnTo>
                  <a:lnTo>
                    <a:pt x="0" y="644"/>
                  </a:lnTo>
                  <a:lnTo>
                    <a:pt x="0" y="7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23">
              <a:extLst>
                <a:ext uri="{FF2B5EF4-FFF2-40B4-BE49-F238E27FC236}">
                  <a16:creationId xmlns="" xmlns:a16="http://schemas.microsoft.com/office/drawing/2014/main" id="{8328839D-D9FF-473C-8AED-DDAC1725F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4176" y="3081338"/>
              <a:ext cx="1676400" cy="1071563"/>
            </a:xfrm>
            <a:custGeom>
              <a:avLst/>
              <a:gdLst>
                <a:gd name="T0" fmla="*/ 0 w 1056"/>
                <a:gd name="T1" fmla="*/ 0 h 675"/>
                <a:gd name="T2" fmla="*/ 1056 w 1056"/>
                <a:gd name="T3" fmla="*/ 235 h 675"/>
                <a:gd name="T4" fmla="*/ 1056 w 1056"/>
                <a:gd name="T5" fmla="*/ 675 h 675"/>
                <a:gd name="T6" fmla="*/ 0 w 1056"/>
                <a:gd name="T7" fmla="*/ 634 h 675"/>
                <a:gd name="T8" fmla="*/ 0 w 1056"/>
                <a:gd name="T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675">
                  <a:moveTo>
                    <a:pt x="0" y="0"/>
                  </a:moveTo>
                  <a:lnTo>
                    <a:pt x="1056" y="235"/>
                  </a:lnTo>
                  <a:lnTo>
                    <a:pt x="1056" y="675"/>
                  </a:ln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24">
              <a:extLst>
                <a:ext uri="{FF2B5EF4-FFF2-40B4-BE49-F238E27FC236}">
                  <a16:creationId xmlns="" xmlns:a16="http://schemas.microsoft.com/office/drawing/2014/main" id="{D3CAF7AC-D25E-4CD5-A9B3-980A11A2E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51" y="4070350"/>
              <a:ext cx="2435225" cy="82550"/>
            </a:xfrm>
            <a:custGeom>
              <a:avLst/>
              <a:gdLst>
                <a:gd name="T0" fmla="*/ 478 w 1534"/>
                <a:gd name="T1" fmla="*/ 0 h 52"/>
                <a:gd name="T2" fmla="*/ 1534 w 1534"/>
                <a:gd name="T3" fmla="*/ 52 h 52"/>
                <a:gd name="T4" fmla="*/ 1228 w 1534"/>
                <a:gd name="T5" fmla="*/ 52 h 52"/>
                <a:gd name="T6" fmla="*/ 0 w 1534"/>
                <a:gd name="T7" fmla="*/ 21 h 52"/>
                <a:gd name="T8" fmla="*/ 478 w 153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52">
                  <a:moveTo>
                    <a:pt x="478" y="0"/>
                  </a:moveTo>
                  <a:lnTo>
                    <a:pt x="1534" y="52"/>
                  </a:lnTo>
                  <a:lnTo>
                    <a:pt x="1228" y="52"/>
                  </a:lnTo>
                  <a:lnTo>
                    <a:pt x="0" y="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="" xmlns:a16="http://schemas.microsoft.com/office/drawing/2014/main" id="{331BE9EF-A6E0-4A43-BBDC-7312CCC46054}"/>
                </a:ext>
              </a:extLst>
            </p:cNvPr>
            <p:cNvGrpSpPr/>
            <p:nvPr/>
          </p:nvGrpSpPr>
          <p:grpSpPr>
            <a:xfrm>
              <a:off x="7389812" y="5405438"/>
              <a:ext cx="368300" cy="523875"/>
              <a:chOff x="2132013" y="5405438"/>
              <a:chExt cx="368300" cy="523875"/>
            </a:xfrm>
          </p:grpSpPr>
          <p:sp>
            <p:nvSpPr>
              <p:cNvPr id="169" name="Freeform 27">
                <a:extLst>
                  <a:ext uri="{FF2B5EF4-FFF2-40B4-BE49-F238E27FC236}">
                    <a16:creationId xmlns="" xmlns:a16="http://schemas.microsoft.com/office/drawing/2014/main" id="{BE8D2192-9B82-4DBD-8977-BD9ACFBEE2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2013" y="5405438"/>
                <a:ext cx="368300" cy="523875"/>
              </a:xfrm>
              <a:custGeom>
                <a:avLst/>
                <a:gdLst>
                  <a:gd name="T0" fmla="*/ 134 w 232"/>
                  <a:gd name="T1" fmla="*/ 22 h 330"/>
                  <a:gd name="T2" fmla="*/ 103 w 232"/>
                  <a:gd name="T3" fmla="*/ 47 h 330"/>
                  <a:gd name="T4" fmla="*/ 85 w 232"/>
                  <a:gd name="T5" fmla="*/ 92 h 330"/>
                  <a:gd name="T6" fmla="*/ 85 w 232"/>
                  <a:gd name="T7" fmla="*/ 141 h 330"/>
                  <a:gd name="T8" fmla="*/ 103 w 232"/>
                  <a:gd name="T9" fmla="*/ 184 h 330"/>
                  <a:gd name="T10" fmla="*/ 134 w 232"/>
                  <a:gd name="T11" fmla="*/ 210 h 330"/>
                  <a:gd name="T12" fmla="*/ 168 w 232"/>
                  <a:gd name="T13" fmla="*/ 210 h 330"/>
                  <a:gd name="T14" fmla="*/ 198 w 232"/>
                  <a:gd name="T15" fmla="*/ 184 h 330"/>
                  <a:gd name="T16" fmla="*/ 216 w 232"/>
                  <a:gd name="T17" fmla="*/ 141 h 330"/>
                  <a:gd name="T18" fmla="*/ 216 w 232"/>
                  <a:gd name="T19" fmla="*/ 92 h 330"/>
                  <a:gd name="T20" fmla="*/ 198 w 232"/>
                  <a:gd name="T21" fmla="*/ 47 h 330"/>
                  <a:gd name="T22" fmla="*/ 168 w 232"/>
                  <a:gd name="T23" fmla="*/ 22 h 330"/>
                  <a:gd name="T24" fmla="*/ 150 w 232"/>
                  <a:gd name="T25" fmla="*/ 0 h 330"/>
                  <a:gd name="T26" fmla="*/ 191 w 232"/>
                  <a:gd name="T27" fmla="*/ 15 h 330"/>
                  <a:gd name="T28" fmla="*/ 222 w 232"/>
                  <a:gd name="T29" fmla="*/ 58 h 330"/>
                  <a:gd name="T30" fmla="*/ 232 w 232"/>
                  <a:gd name="T31" fmla="*/ 116 h 330"/>
                  <a:gd name="T32" fmla="*/ 222 w 232"/>
                  <a:gd name="T33" fmla="*/ 174 h 330"/>
                  <a:gd name="T34" fmla="*/ 192 w 232"/>
                  <a:gd name="T35" fmla="*/ 215 h 330"/>
                  <a:gd name="T36" fmla="*/ 156 w 232"/>
                  <a:gd name="T37" fmla="*/ 232 h 330"/>
                  <a:gd name="T38" fmla="*/ 119 w 232"/>
                  <a:gd name="T39" fmla="*/ 223 h 330"/>
                  <a:gd name="T40" fmla="*/ 86 w 232"/>
                  <a:gd name="T41" fmla="*/ 232 h 330"/>
                  <a:gd name="T42" fmla="*/ 85 w 232"/>
                  <a:gd name="T43" fmla="*/ 244 h 330"/>
                  <a:gd name="T44" fmla="*/ 80 w 232"/>
                  <a:gd name="T45" fmla="*/ 254 h 330"/>
                  <a:gd name="T46" fmla="*/ 24 w 232"/>
                  <a:gd name="T47" fmla="*/ 330 h 330"/>
                  <a:gd name="T48" fmla="*/ 6 w 232"/>
                  <a:gd name="T49" fmla="*/ 323 h 330"/>
                  <a:gd name="T50" fmla="*/ 0 w 232"/>
                  <a:gd name="T51" fmla="*/ 297 h 330"/>
                  <a:gd name="T52" fmla="*/ 54 w 232"/>
                  <a:gd name="T53" fmla="*/ 215 h 330"/>
                  <a:gd name="T54" fmla="*/ 61 w 232"/>
                  <a:gd name="T55" fmla="*/ 210 h 330"/>
                  <a:gd name="T56" fmla="*/ 70 w 232"/>
                  <a:gd name="T57" fmla="*/ 208 h 330"/>
                  <a:gd name="T58" fmla="*/ 76 w 232"/>
                  <a:gd name="T59" fmla="*/ 162 h 330"/>
                  <a:gd name="T60" fmla="*/ 70 w 232"/>
                  <a:gd name="T61" fmla="*/ 108 h 330"/>
                  <a:gd name="T62" fmla="*/ 80 w 232"/>
                  <a:gd name="T63" fmla="*/ 56 h 330"/>
                  <a:gd name="T64" fmla="*/ 110 w 232"/>
                  <a:gd name="T65" fmla="*/ 15 h 330"/>
                  <a:gd name="T66" fmla="*/ 150 w 232"/>
                  <a:gd name="T6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2" h="330">
                    <a:moveTo>
                      <a:pt x="150" y="19"/>
                    </a:moveTo>
                    <a:lnTo>
                      <a:pt x="134" y="22"/>
                    </a:lnTo>
                    <a:lnTo>
                      <a:pt x="118" y="31"/>
                    </a:lnTo>
                    <a:lnTo>
                      <a:pt x="103" y="47"/>
                    </a:lnTo>
                    <a:lnTo>
                      <a:pt x="91" y="68"/>
                    </a:lnTo>
                    <a:lnTo>
                      <a:pt x="85" y="92"/>
                    </a:lnTo>
                    <a:lnTo>
                      <a:pt x="83" y="116"/>
                    </a:lnTo>
                    <a:lnTo>
                      <a:pt x="85" y="141"/>
                    </a:lnTo>
                    <a:lnTo>
                      <a:pt x="91" y="163"/>
                    </a:lnTo>
                    <a:lnTo>
                      <a:pt x="103" y="184"/>
                    </a:lnTo>
                    <a:lnTo>
                      <a:pt x="118" y="201"/>
                    </a:lnTo>
                    <a:lnTo>
                      <a:pt x="134" y="210"/>
                    </a:lnTo>
                    <a:lnTo>
                      <a:pt x="150" y="212"/>
                    </a:lnTo>
                    <a:lnTo>
                      <a:pt x="168" y="210"/>
                    </a:lnTo>
                    <a:lnTo>
                      <a:pt x="185" y="201"/>
                    </a:lnTo>
                    <a:lnTo>
                      <a:pt x="198" y="184"/>
                    </a:lnTo>
                    <a:lnTo>
                      <a:pt x="210" y="163"/>
                    </a:lnTo>
                    <a:lnTo>
                      <a:pt x="216" y="141"/>
                    </a:lnTo>
                    <a:lnTo>
                      <a:pt x="219" y="116"/>
                    </a:lnTo>
                    <a:lnTo>
                      <a:pt x="216" y="92"/>
                    </a:lnTo>
                    <a:lnTo>
                      <a:pt x="210" y="68"/>
                    </a:lnTo>
                    <a:lnTo>
                      <a:pt x="198" y="47"/>
                    </a:lnTo>
                    <a:lnTo>
                      <a:pt x="185" y="31"/>
                    </a:lnTo>
                    <a:lnTo>
                      <a:pt x="168" y="22"/>
                    </a:lnTo>
                    <a:lnTo>
                      <a:pt x="150" y="19"/>
                    </a:lnTo>
                    <a:close/>
                    <a:moveTo>
                      <a:pt x="150" y="0"/>
                    </a:moveTo>
                    <a:lnTo>
                      <a:pt x="171" y="3"/>
                    </a:lnTo>
                    <a:lnTo>
                      <a:pt x="191" y="15"/>
                    </a:lnTo>
                    <a:lnTo>
                      <a:pt x="208" y="34"/>
                    </a:lnTo>
                    <a:lnTo>
                      <a:pt x="222" y="58"/>
                    </a:lnTo>
                    <a:lnTo>
                      <a:pt x="229" y="86"/>
                    </a:lnTo>
                    <a:lnTo>
                      <a:pt x="232" y="116"/>
                    </a:lnTo>
                    <a:lnTo>
                      <a:pt x="229" y="146"/>
                    </a:lnTo>
                    <a:lnTo>
                      <a:pt x="222" y="174"/>
                    </a:lnTo>
                    <a:lnTo>
                      <a:pt x="208" y="198"/>
                    </a:lnTo>
                    <a:lnTo>
                      <a:pt x="192" y="215"/>
                    </a:lnTo>
                    <a:lnTo>
                      <a:pt x="174" y="227"/>
                    </a:lnTo>
                    <a:lnTo>
                      <a:pt x="156" y="232"/>
                    </a:lnTo>
                    <a:lnTo>
                      <a:pt x="137" y="230"/>
                    </a:lnTo>
                    <a:lnTo>
                      <a:pt x="119" y="223"/>
                    </a:lnTo>
                    <a:lnTo>
                      <a:pt x="101" y="210"/>
                    </a:lnTo>
                    <a:lnTo>
                      <a:pt x="86" y="232"/>
                    </a:lnTo>
                    <a:lnTo>
                      <a:pt x="86" y="238"/>
                    </a:lnTo>
                    <a:lnTo>
                      <a:pt x="85" y="244"/>
                    </a:lnTo>
                    <a:lnTo>
                      <a:pt x="83" y="250"/>
                    </a:lnTo>
                    <a:lnTo>
                      <a:pt x="80" y="254"/>
                    </a:lnTo>
                    <a:lnTo>
                      <a:pt x="33" y="323"/>
                    </a:lnTo>
                    <a:lnTo>
                      <a:pt x="24" y="330"/>
                    </a:lnTo>
                    <a:lnTo>
                      <a:pt x="15" y="330"/>
                    </a:lnTo>
                    <a:lnTo>
                      <a:pt x="6" y="323"/>
                    </a:lnTo>
                    <a:lnTo>
                      <a:pt x="0" y="311"/>
                    </a:lnTo>
                    <a:lnTo>
                      <a:pt x="0" y="297"/>
                    </a:lnTo>
                    <a:lnTo>
                      <a:pt x="6" y="284"/>
                    </a:lnTo>
                    <a:lnTo>
                      <a:pt x="54" y="215"/>
                    </a:lnTo>
                    <a:lnTo>
                      <a:pt x="57" y="211"/>
                    </a:lnTo>
                    <a:lnTo>
                      <a:pt x="61" y="210"/>
                    </a:lnTo>
                    <a:lnTo>
                      <a:pt x="66" y="208"/>
                    </a:lnTo>
                    <a:lnTo>
                      <a:pt x="70" y="208"/>
                    </a:lnTo>
                    <a:lnTo>
                      <a:pt x="85" y="186"/>
                    </a:lnTo>
                    <a:lnTo>
                      <a:pt x="76" y="162"/>
                    </a:lnTo>
                    <a:lnTo>
                      <a:pt x="70" y="135"/>
                    </a:lnTo>
                    <a:lnTo>
                      <a:pt x="70" y="108"/>
                    </a:lnTo>
                    <a:lnTo>
                      <a:pt x="73" y="82"/>
                    </a:lnTo>
                    <a:lnTo>
                      <a:pt x="80" y="56"/>
                    </a:lnTo>
                    <a:lnTo>
                      <a:pt x="92" y="34"/>
                    </a:lnTo>
                    <a:lnTo>
                      <a:pt x="110" y="15"/>
                    </a:lnTo>
                    <a:lnTo>
                      <a:pt x="130" y="3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">
                <a:extLst>
                  <a:ext uri="{FF2B5EF4-FFF2-40B4-BE49-F238E27FC236}">
                    <a16:creationId xmlns="" xmlns:a16="http://schemas.microsoft.com/office/drawing/2014/main" id="{A2CE3FC9-1052-474E-84C2-9AC8A965B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701" y="5545138"/>
                <a:ext cx="31750" cy="131763"/>
              </a:xfrm>
              <a:custGeom>
                <a:avLst/>
                <a:gdLst>
                  <a:gd name="T0" fmla="*/ 15 w 20"/>
                  <a:gd name="T1" fmla="*/ 0 h 83"/>
                  <a:gd name="T2" fmla="*/ 16 w 20"/>
                  <a:gd name="T3" fmla="*/ 1 h 83"/>
                  <a:gd name="T4" fmla="*/ 18 w 20"/>
                  <a:gd name="T5" fmla="*/ 3 h 83"/>
                  <a:gd name="T6" fmla="*/ 19 w 20"/>
                  <a:gd name="T7" fmla="*/ 13 h 83"/>
                  <a:gd name="T8" fmla="*/ 20 w 20"/>
                  <a:gd name="T9" fmla="*/ 28 h 83"/>
                  <a:gd name="T10" fmla="*/ 20 w 20"/>
                  <a:gd name="T11" fmla="*/ 46 h 83"/>
                  <a:gd name="T12" fmla="*/ 16 w 20"/>
                  <a:gd name="T13" fmla="*/ 64 h 83"/>
                  <a:gd name="T14" fmla="*/ 9 w 20"/>
                  <a:gd name="T15" fmla="*/ 83 h 83"/>
                  <a:gd name="T16" fmla="*/ 7 w 20"/>
                  <a:gd name="T17" fmla="*/ 83 h 83"/>
                  <a:gd name="T18" fmla="*/ 6 w 20"/>
                  <a:gd name="T19" fmla="*/ 83 h 83"/>
                  <a:gd name="T20" fmla="*/ 4 w 20"/>
                  <a:gd name="T21" fmla="*/ 83 h 83"/>
                  <a:gd name="T22" fmla="*/ 1 w 20"/>
                  <a:gd name="T23" fmla="*/ 78 h 83"/>
                  <a:gd name="T24" fmla="*/ 0 w 20"/>
                  <a:gd name="T25" fmla="*/ 77 h 83"/>
                  <a:gd name="T26" fmla="*/ 0 w 20"/>
                  <a:gd name="T27" fmla="*/ 74 h 83"/>
                  <a:gd name="T28" fmla="*/ 1 w 20"/>
                  <a:gd name="T29" fmla="*/ 72 h 83"/>
                  <a:gd name="T30" fmla="*/ 9 w 20"/>
                  <a:gd name="T31" fmla="*/ 55 h 83"/>
                  <a:gd name="T32" fmla="*/ 10 w 20"/>
                  <a:gd name="T33" fmla="*/ 35 h 83"/>
                  <a:gd name="T34" fmla="*/ 10 w 20"/>
                  <a:gd name="T35" fmla="*/ 19 h 83"/>
                  <a:gd name="T36" fmla="*/ 7 w 20"/>
                  <a:gd name="T37" fmla="*/ 8 h 83"/>
                  <a:gd name="T38" fmla="*/ 7 w 20"/>
                  <a:gd name="T39" fmla="*/ 5 h 83"/>
                  <a:gd name="T40" fmla="*/ 9 w 20"/>
                  <a:gd name="T41" fmla="*/ 3 h 83"/>
                  <a:gd name="T42" fmla="*/ 10 w 20"/>
                  <a:gd name="T43" fmla="*/ 1 h 83"/>
                  <a:gd name="T44" fmla="*/ 13 w 20"/>
                  <a:gd name="T45" fmla="*/ 0 h 83"/>
                  <a:gd name="T46" fmla="*/ 15 w 20"/>
                  <a:gd name="T4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83">
                    <a:moveTo>
                      <a:pt x="15" y="0"/>
                    </a:moveTo>
                    <a:lnTo>
                      <a:pt x="16" y="1"/>
                    </a:lnTo>
                    <a:lnTo>
                      <a:pt x="18" y="3"/>
                    </a:lnTo>
                    <a:lnTo>
                      <a:pt x="19" y="13"/>
                    </a:lnTo>
                    <a:lnTo>
                      <a:pt x="20" y="28"/>
                    </a:lnTo>
                    <a:lnTo>
                      <a:pt x="20" y="46"/>
                    </a:lnTo>
                    <a:lnTo>
                      <a:pt x="16" y="64"/>
                    </a:lnTo>
                    <a:lnTo>
                      <a:pt x="9" y="83"/>
                    </a:lnTo>
                    <a:lnTo>
                      <a:pt x="7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1" y="78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9" y="55"/>
                    </a:lnTo>
                    <a:lnTo>
                      <a:pt x="10" y="35"/>
                    </a:lnTo>
                    <a:lnTo>
                      <a:pt x="10" y="19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="" xmlns:a16="http://schemas.microsoft.com/office/drawing/2014/main" id="{484662DF-6157-4FFC-B3C7-A46C962BB5AF}"/>
                </a:ext>
              </a:extLst>
            </p:cNvPr>
            <p:cNvGrpSpPr/>
            <p:nvPr/>
          </p:nvGrpSpPr>
          <p:grpSpPr>
            <a:xfrm>
              <a:off x="7439025" y="4387850"/>
              <a:ext cx="323850" cy="496888"/>
              <a:chOff x="2181226" y="4387850"/>
              <a:chExt cx="323850" cy="496888"/>
            </a:xfrm>
          </p:grpSpPr>
          <p:sp>
            <p:nvSpPr>
              <p:cNvPr id="163" name="Freeform 29">
                <a:extLst>
                  <a:ext uri="{FF2B5EF4-FFF2-40B4-BE49-F238E27FC236}">
                    <a16:creationId xmlns="" xmlns:a16="http://schemas.microsoft.com/office/drawing/2014/main" id="{5F2C633C-8A70-4475-9E49-CB4DE442B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1888" y="4462463"/>
                <a:ext cx="20638" cy="231775"/>
              </a:xfrm>
              <a:custGeom>
                <a:avLst/>
                <a:gdLst>
                  <a:gd name="T0" fmla="*/ 6 w 13"/>
                  <a:gd name="T1" fmla="*/ 0 h 146"/>
                  <a:gd name="T2" fmla="*/ 9 w 13"/>
                  <a:gd name="T3" fmla="*/ 0 h 146"/>
                  <a:gd name="T4" fmla="*/ 12 w 13"/>
                  <a:gd name="T5" fmla="*/ 3 h 146"/>
                  <a:gd name="T6" fmla="*/ 13 w 13"/>
                  <a:gd name="T7" fmla="*/ 6 h 146"/>
                  <a:gd name="T8" fmla="*/ 13 w 13"/>
                  <a:gd name="T9" fmla="*/ 11 h 146"/>
                  <a:gd name="T10" fmla="*/ 13 w 13"/>
                  <a:gd name="T11" fmla="*/ 136 h 146"/>
                  <a:gd name="T12" fmla="*/ 13 w 13"/>
                  <a:gd name="T13" fmla="*/ 140 h 146"/>
                  <a:gd name="T14" fmla="*/ 12 w 13"/>
                  <a:gd name="T15" fmla="*/ 143 h 146"/>
                  <a:gd name="T16" fmla="*/ 9 w 13"/>
                  <a:gd name="T17" fmla="*/ 146 h 146"/>
                  <a:gd name="T18" fmla="*/ 6 w 13"/>
                  <a:gd name="T19" fmla="*/ 146 h 146"/>
                  <a:gd name="T20" fmla="*/ 4 w 13"/>
                  <a:gd name="T21" fmla="*/ 146 h 146"/>
                  <a:gd name="T22" fmla="*/ 1 w 13"/>
                  <a:gd name="T23" fmla="*/ 143 h 146"/>
                  <a:gd name="T24" fmla="*/ 0 w 13"/>
                  <a:gd name="T25" fmla="*/ 140 h 146"/>
                  <a:gd name="T26" fmla="*/ 0 w 13"/>
                  <a:gd name="T27" fmla="*/ 136 h 146"/>
                  <a:gd name="T28" fmla="*/ 0 w 13"/>
                  <a:gd name="T29" fmla="*/ 11 h 146"/>
                  <a:gd name="T30" fmla="*/ 0 w 13"/>
                  <a:gd name="T31" fmla="*/ 6 h 146"/>
                  <a:gd name="T32" fmla="*/ 1 w 13"/>
                  <a:gd name="T33" fmla="*/ 3 h 146"/>
                  <a:gd name="T34" fmla="*/ 4 w 13"/>
                  <a:gd name="T35" fmla="*/ 0 h 146"/>
                  <a:gd name="T36" fmla="*/ 6 w 13"/>
                  <a:gd name="T3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46">
                    <a:moveTo>
                      <a:pt x="6" y="0"/>
                    </a:moveTo>
                    <a:lnTo>
                      <a:pt x="9" y="0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3" y="136"/>
                    </a:lnTo>
                    <a:lnTo>
                      <a:pt x="13" y="140"/>
                    </a:lnTo>
                    <a:lnTo>
                      <a:pt x="12" y="143"/>
                    </a:lnTo>
                    <a:lnTo>
                      <a:pt x="9" y="146"/>
                    </a:lnTo>
                    <a:lnTo>
                      <a:pt x="6" y="146"/>
                    </a:lnTo>
                    <a:lnTo>
                      <a:pt x="4" y="146"/>
                    </a:lnTo>
                    <a:lnTo>
                      <a:pt x="1" y="143"/>
                    </a:lnTo>
                    <a:lnTo>
                      <a:pt x="0" y="140"/>
                    </a:lnTo>
                    <a:lnTo>
                      <a:pt x="0" y="13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30">
                <a:extLst>
                  <a:ext uri="{FF2B5EF4-FFF2-40B4-BE49-F238E27FC236}">
                    <a16:creationId xmlns="" xmlns:a16="http://schemas.microsoft.com/office/drawing/2014/main" id="{1139008B-C6B8-47C7-96E8-E9973F9FA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988" y="4514850"/>
                <a:ext cx="20638" cy="179388"/>
              </a:xfrm>
              <a:custGeom>
                <a:avLst/>
                <a:gdLst>
                  <a:gd name="T0" fmla="*/ 7 w 13"/>
                  <a:gd name="T1" fmla="*/ 0 h 113"/>
                  <a:gd name="T2" fmla="*/ 9 w 13"/>
                  <a:gd name="T3" fmla="*/ 0 h 113"/>
                  <a:gd name="T4" fmla="*/ 11 w 13"/>
                  <a:gd name="T5" fmla="*/ 3 h 113"/>
                  <a:gd name="T6" fmla="*/ 13 w 13"/>
                  <a:gd name="T7" fmla="*/ 6 h 113"/>
                  <a:gd name="T8" fmla="*/ 13 w 13"/>
                  <a:gd name="T9" fmla="*/ 10 h 113"/>
                  <a:gd name="T10" fmla="*/ 13 w 13"/>
                  <a:gd name="T11" fmla="*/ 103 h 113"/>
                  <a:gd name="T12" fmla="*/ 13 w 13"/>
                  <a:gd name="T13" fmla="*/ 107 h 113"/>
                  <a:gd name="T14" fmla="*/ 11 w 13"/>
                  <a:gd name="T15" fmla="*/ 110 h 113"/>
                  <a:gd name="T16" fmla="*/ 9 w 13"/>
                  <a:gd name="T17" fmla="*/ 113 h 113"/>
                  <a:gd name="T18" fmla="*/ 7 w 13"/>
                  <a:gd name="T19" fmla="*/ 113 h 113"/>
                  <a:gd name="T20" fmla="*/ 4 w 13"/>
                  <a:gd name="T21" fmla="*/ 113 h 113"/>
                  <a:gd name="T22" fmla="*/ 3 w 13"/>
                  <a:gd name="T23" fmla="*/ 110 h 113"/>
                  <a:gd name="T24" fmla="*/ 1 w 13"/>
                  <a:gd name="T25" fmla="*/ 107 h 113"/>
                  <a:gd name="T26" fmla="*/ 0 w 13"/>
                  <a:gd name="T27" fmla="*/ 103 h 113"/>
                  <a:gd name="T28" fmla="*/ 0 w 13"/>
                  <a:gd name="T29" fmla="*/ 10 h 113"/>
                  <a:gd name="T30" fmla="*/ 1 w 13"/>
                  <a:gd name="T31" fmla="*/ 6 h 113"/>
                  <a:gd name="T32" fmla="*/ 3 w 13"/>
                  <a:gd name="T33" fmla="*/ 3 h 113"/>
                  <a:gd name="T34" fmla="*/ 4 w 13"/>
                  <a:gd name="T35" fmla="*/ 0 h 113"/>
                  <a:gd name="T36" fmla="*/ 7 w 13"/>
                  <a:gd name="T3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13">
                    <a:moveTo>
                      <a:pt x="7" y="0"/>
                    </a:moveTo>
                    <a:lnTo>
                      <a:pt x="9" y="0"/>
                    </a:lnTo>
                    <a:lnTo>
                      <a:pt x="11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03"/>
                    </a:lnTo>
                    <a:lnTo>
                      <a:pt x="13" y="107"/>
                    </a:lnTo>
                    <a:lnTo>
                      <a:pt x="11" y="110"/>
                    </a:lnTo>
                    <a:lnTo>
                      <a:pt x="9" y="113"/>
                    </a:lnTo>
                    <a:lnTo>
                      <a:pt x="7" y="113"/>
                    </a:lnTo>
                    <a:lnTo>
                      <a:pt x="4" y="113"/>
                    </a:lnTo>
                    <a:lnTo>
                      <a:pt x="3" y="110"/>
                    </a:lnTo>
                    <a:lnTo>
                      <a:pt x="1" y="107"/>
                    </a:lnTo>
                    <a:lnTo>
                      <a:pt x="0" y="10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31">
                <a:extLst>
                  <a:ext uri="{FF2B5EF4-FFF2-40B4-BE49-F238E27FC236}">
                    <a16:creationId xmlns="" xmlns:a16="http://schemas.microsoft.com/office/drawing/2014/main" id="{454F7DC4-8D55-4BAC-BC4B-D46FE6E98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026" y="4519613"/>
                <a:ext cx="98425" cy="160338"/>
              </a:xfrm>
              <a:custGeom>
                <a:avLst/>
                <a:gdLst>
                  <a:gd name="T0" fmla="*/ 31 w 62"/>
                  <a:gd name="T1" fmla="*/ 0 h 101"/>
                  <a:gd name="T2" fmla="*/ 43 w 62"/>
                  <a:gd name="T3" fmla="*/ 4 h 101"/>
                  <a:gd name="T4" fmla="*/ 53 w 62"/>
                  <a:gd name="T5" fmla="*/ 15 h 101"/>
                  <a:gd name="T6" fmla="*/ 59 w 62"/>
                  <a:gd name="T7" fmla="*/ 31 h 101"/>
                  <a:gd name="T8" fmla="*/ 62 w 62"/>
                  <a:gd name="T9" fmla="*/ 50 h 101"/>
                  <a:gd name="T10" fmla="*/ 59 w 62"/>
                  <a:gd name="T11" fmla="*/ 70 h 101"/>
                  <a:gd name="T12" fmla="*/ 53 w 62"/>
                  <a:gd name="T13" fmla="*/ 86 h 101"/>
                  <a:gd name="T14" fmla="*/ 43 w 62"/>
                  <a:gd name="T15" fmla="*/ 97 h 101"/>
                  <a:gd name="T16" fmla="*/ 31 w 62"/>
                  <a:gd name="T17" fmla="*/ 101 h 101"/>
                  <a:gd name="T18" fmla="*/ 19 w 62"/>
                  <a:gd name="T19" fmla="*/ 97 h 101"/>
                  <a:gd name="T20" fmla="*/ 8 w 62"/>
                  <a:gd name="T21" fmla="*/ 86 h 101"/>
                  <a:gd name="T22" fmla="*/ 3 w 62"/>
                  <a:gd name="T23" fmla="*/ 70 h 101"/>
                  <a:gd name="T24" fmla="*/ 0 w 62"/>
                  <a:gd name="T25" fmla="*/ 50 h 101"/>
                  <a:gd name="T26" fmla="*/ 3 w 62"/>
                  <a:gd name="T27" fmla="*/ 31 h 101"/>
                  <a:gd name="T28" fmla="*/ 8 w 62"/>
                  <a:gd name="T29" fmla="*/ 15 h 101"/>
                  <a:gd name="T30" fmla="*/ 19 w 62"/>
                  <a:gd name="T31" fmla="*/ 4 h 101"/>
                  <a:gd name="T32" fmla="*/ 31 w 62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01">
                    <a:moveTo>
                      <a:pt x="31" y="0"/>
                    </a:moveTo>
                    <a:lnTo>
                      <a:pt x="43" y="4"/>
                    </a:lnTo>
                    <a:lnTo>
                      <a:pt x="53" y="15"/>
                    </a:lnTo>
                    <a:lnTo>
                      <a:pt x="59" y="31"/>
                    </a:lnTo>
                    <a:lnTo>
                      <a:pt x="62" y="50"/>
                    </a:lnTo>
                    <a:lnTo>
                      <a:pt x="59" y="70"/>
                    </a:lnTo>
                    <a:lnTo>
                      <a:pt x="53" y="86"/>
                    </a:lnTo>
                    <a:lnTo>
                      <a:pt x="43" y="97"/>
                    </a:lnTo>
                    <a:lnTo>
                      <a:pt x="31" y="101"/>
                    </a:lnTo>
                    <a:lnTo>
                      <a:pt x="19" y="97"/>
                    </a:lnTo>
                    <a:lnTo>
                      <a:pt x="8" y="86"/>
                    </a:lnTo>
                    <a:lnTo>
                      <a:pt x="3" y="70"/>
                    </a:lnTo>
                    <a:lnTo>
                      <a:pt x="0" y="50"/>
                    </a:lnTo>
                    <a:lnTo>
                      <a:pt x="3" y="31"/>
                    </a:lnTo>
                    <a:lnTo>
                      <a:pt x="8" y="15"/>
                    </a:lnTo>
                    <a:lnTo>
                      <a:pt x="19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32">
                <a:extLst>
                  <a:ext uri="{FF2B5EF4-FFF2-40B4-BE49-F238E27FC236}">
                    <a16:creationId xmlns="" xmlns:a16="http://schemas.microsoft.com/office/drawing/2014/main" id="{2234849B-9E2F-4A88-8FF7-B23AF3277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163" y="4387850"/>
                <a:ext cx="188913" cy="19050"/>
              </a:xfrm>
              <a:custGeom>
                <a:avLst/>
                <a:gdLst>
                  <a:gd name="T0" fmla="*/ 3 w 119"/>
                  <a:gd name="T1" fmla="*/ 0 h 12"/>
                  <a:gd name="T2" fmla="*/ 115 w 119"/>
                  <a:gd name="T3" fmla="*/ 0 h 12"/>
                  <a:gd name="T4" fmla="*/ 116 w 119"/>
                  <a:gd name="T5" fmla="*/ 1 h 12"/>
                  <a:gd name="T6" fmla="*/ 118 w 119"/>
                  <a:gd name="T7" fmla="*/ 3 h 12"/>
                  <a:gd name="T8" fmla="*/ 119 w 119"/>
                  <a:gd name="T9" fmla="*/ 6 h 12"/>
                  <a:gd name="T10" fmla="*/ 118 w 119"/>
                  <a:gd name="T11" fmla="*/ 9 h 12"/>
                  <a:gd name="T12" fmla="*/ 116 w 119"/>
                  <a:gd name="T13" fmla="*/ 12 h 12"/>
                  <a:gd name="T14" fmla="*/ 115 w 119"/>
                  <a:gd name="T15" fmla="*/ 12 h 12"/>
                  <a:gd name="T16" fmla="*/ 3 w 119"/>
                  <a:gd name="T17" fmla="*/ 12 h 12"/>
                  <a:gd name="T18" fmla="*/ 2 w 119"/>
                  <a:gd name="T19" fmla="*/ 12 h 12"/>
                  <a:gd name="T20" fmla="*/ 0 w 119"/>
                  <a:gd name="T21" fmla="*/ 9 h 12"/>
                  <a:gd name="T22" fmla="*/ 0 w 119"/>
                  <a:gd name="T23" fmla="*/ 6 h 12"/>
                  <a:gd name="T24" fmla="*/ 0 w 119"/>
                  <a:gd name="T25" fmla="*/ 3 h 12"/>
                  <a:gd name="T26" fmla="*/ 2 w 119"/>
                  <a:gd name="T27" fmla="*/ 1 h 12"/>
                  <a:gd name="T28" fmla="*/ 3 w 119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9" h="12">
                    <a:moveTo>
                      <a:pt x="3" y="0"/>
                    </a:moveTo>
                    <a:lnTo>
                      <a:pt x="115" y="0"/>
                    </a:lnTo>
                    <a:lnTo>
                      <a:pt x="116" y="1"/>
                    </a:lnTo>
                    <a:lnTo>
                      <a:pt x="118" y="3"/>
                    </a:lnTo>
                    <a:lnTo>
                      <a:pt x="119" y="6"/>
                    </a:lnTo>
                    <a:lnTo>
                      <a:pt x="118" y="9"/>
                    </a:lnTo>
                    <a:lnTo>
                      <a:pt x="116" y="12"/>
                    </a:lnTo>
                    <a:lnTo>
                      <a:pt x="115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33">
                <a:extLst>
                  <a:ext uri="{FF2B5EF4-FFF2-40B4-BE49-F238E27FC236}">
                    <a16:creationId xmlns="" xmlns:a16="http://schemas.microsoft.com/office/drawing/2014/main" id="{59045DFD-8160-4BCE-AE17-F80E54D06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226" y="4724400"/>
                <a:ext cx="323850" cy="160338"/>
              </a:xfrm>
              <a:custGeom>
                <a:avLst/>
                <a:gdLst>
                  <a:gd name="T0" fmla="*/ 63 w 204"/>
                  <a:gd name="T1" fmla="*/ 0 h 101"/>
                  <a:gd name="T2" fmla="*/ 78 w 204"/>
                  <a:gd name="T3" fmla="*/ 3 h 101"/>
                  <a:gd name="T4" fmla="*/ 93 w 204"/>
                  <a:gd name="T5" fmla="*/ 12 h 101"/>
                  <a:gd name="T6" fmla="*/ 105 w 204"/>
                  <a:gd name="T7" fmla="*/ 26 h 101"/>
                  <a:gd name="T8" fmla="*/ 200 w 204"/>
                  <a:gd name="T9" fmla="*/ 26 h 101"/>
                  <a:gd name="T10" fmla="*/ 201 w 204"/>
                  <a:gd name="T11" fmla="*/ 26 h 101"/>
                  <a:gd name="T12" fmla="*/ 203 w 204"/>
                  <a:gd name="T13" fmla="*/ 29 h 101"/>
                  <a:gd name="T14" fmla="*/ 204 w 204"/>
                  <a:gd name="T15" fmla="*/ 32 h 101"/>
                  <a:gd name="T16" fmla="*/ 203 w 204"/>
                  <a:gd name="T17" fmla="*/ 35 h 101"/>
                  <a:gd name="T18" fmla="*/ 201 w 204"/>
                  <a:gd name="T19" fmla="*/ 36 h 101"/>
                  <a:gd name="T20" fmla="*/ 200 w 204"/>
                  <a:gd name="T21" fmla="*/ 38 h 101"/>
                  <a:gd name="T22" fmla="*/ 110 w 204"/>
                  <a:gd name="T23" fmla="*/ 38 h 101"/>
                  <a:gd name="T24" fmla="*/ 119 w 204"/>
                  <a:gd name="T25" fmla="*/ 55 h 101"/>
                  <a:gd name="T26" fmla="*/ 124 w 204"/>
                  <a:gd name="T27" fmla="*/ 78 h 101"/>
                  <a:gd name="T28" fmla="*/ 125 w 204"/>
                  <a:gd name="T29" fmla="*/ 101 h 101"/>
                  <a:gd name="T30" fmla="*/ 0 w 204"/>
                  <a:gd name="T31" fmla="*/ 93 h 101"/>
                  <a:gd name="T32" fmla="*/ 3 w 204"/>
                  <a:gd name="T33" fmla="*/ 61 h 101"/>
                  <a:gd name="T34" fmla="*/ 12 w 204"/>
                  <a:gd name="T35" fmla="*/ 36 h 101"/>
                  <a:gd name="T36" fmla="*/ 26 w 204"/>
                  <a:gd name="T37" fmla="*/ 17 h 101"/>
                  <a:gd name="T38" fmla="*/ 43 w 204"/>
                  <a:gd name="T39" fmla="*/ 5 h 101"/>
                  <a:gd name="T40" fmla="*/ 63 w 204"/>
                  <a:gd name="T4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01">
                    <a:moveTo>
                      <a:pt x="63" y="0"/>
                    </a:moveTo>
                    <a:lnTo>
                      <a:pt x="78" y="3"/>
                    </a:lnTo>
                    <a:lnTo>
                      <a:pt x="93" y="12"/>
                    </a:lnTo>
                    <a:lnTo>
                      <a:pt x="105" y="26"/>
                    </a:lnTo>
                    <a:lnTo>
                      <a:pt x="200" y="26"/>
                    </a:lnTo>
                    <a:lnTo>
                      <a:pt x="201" y="26"/>
                    </a:lnTo>
                    <a:lnTo>
                      <a:pt x="203" y="29"/>
                    </a:lnTo>
                    <a:lnTo>
                      <a:pt x="204" y="32"/>
                    </a:lnTo>
                    <a:lnTo>
                      <a:pt x="203" y="35"/>
                    </a:lnTo>
                    <a:lnTo>
                      <a:pt x="201" y="36"/>
                    </a:lnTo>
                    <a:lnTo>
                      <a:pt x="200" y="38"/>
                    </a:lnTo>
                    <a:lnTo>
                      <a:pt x="110" y="38"/>
                    </a:lnTo>
                    <a:lnTo>
                      <a:pt x="119" y="55"/>
                    </a:lnTo>
                    <a:lnTo>
                      <a:pt x="124" y="78"/>
                    </a:lnTo>
                    <a:lnTo>
                      <a:pt x="125" y="101"/>
                    </a:lnTo>
                    <a:lnTo>
                      <a:pt x="0" y="93"/>
                    </a:lnTo>
                    <a:lnTo>
                      <a:pt x="3" y="61"/>
                    </a:lnTo>
                    <a:lnTo>
                      <a:pt x="12" y="36"/>
                    </a:lnTo>
                    <a:lnTo>
                      <a:pt x="26" y="17"/>
                    </a:lnTo>
                    <a:lnTo>
                      <a:pt x="43" y="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34">
                <a:extLst>
                  <a:ext uri="{FF2B5EF4-FFF2-40B4-BE49-F238E27FC236}">
                    <a16:creationId xmlns="" xmlns:a16="http://schemas.microsoft.com/office/drawing/2014/main" id="{CA682AF3-9D89-4A58-974B-D58D3E0B0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026" y="4598988"/>
                <a:ext cx="20638" cy="95250"/>
              </a:xfrm>
              <a:custGeom>
                <a:avLst/>
                <a:gdLst>
                  <a:gd name="T0" fmla="*/ 7 w 13"/>
                  <a:gd name="T1" fmla="*/ 0 h 60"/>
                  <a:gd name="T2" fmla="*/ 9 w 13"/>
                  <a:gd name="T3" fmla="*/ 2 h 60"/>
                  <a:gd name="T4" fmla="*/ 12 w 13"/>
                  <a:gd name="T5" fmla="*/ 3 h 60"/>
                  <a:gd name="T6" fmla="*/ 13 w 13"/>
                  <a:gd name="T7" fmla="*/ 6 h 60"/>
                  <a:gd name="T8" fmla="*/ 13 w 13"/>
                  <a:gd name="T9" fmla="*/ 11 h 60"/>
                  <a:gd name="T10" fmla="*/ 13 w 13"/>
                  <a:gd name="T11" fmla="*/ 50 h 60"/>
                  <a:gd name="T12" fmla="*/ 13 w 13"/>
                  <a:gd name="T13" fmla="*/ 54 h 60"/>
                  <a:gd name="T14" fmla="*/ 12 w 13"/>
                  <a:gd name="T15" fmla="*/ 57 h 60"/>
                  <a:gd name="T16" fmla="*/ 9 w 13"/>
                  <a:gd name="T17" fmla="*/ 60 h 60"/>
                  <a:gd name="T18" fmla="*/ 7 w 13"/>
                  <a:gd name="T19" fmla="*/ 60 h 60"/>
                  <a:gd name="T20" fmla="*/ 4 w 13"/>
                  <a:gd name="T21" fmla="*/ 60 h 60"/>
                  <a:gd name="T22" fmla="*/ 1 w 13"/>
                  <a:gd name="T23" fmla="*/ 57 h 60"/>
                  <a:gd name="T24" fmla="*/ 1 w 13"/>
                  <a:gd name="T25" fmla="*/ 54 h 60"/>
                  <a:gd name="T26" fmla="*/ 0 w 13"/>
                  <a:gd name="T27" fmla="*/ 50 h 60"/>
                  <a:gd name="T28" fmla="*/ 0 w 13"/>
                  <a:gd name="T29" fmla="*/ 11 h 60"/>
                  <a:gd name="T30" fmla="*/ 1 w 13"/>
                  <a:gd name="T31" fmla="*/ 6 h 60"/>
                  <a:gd name="T32" fmla="*/ 1 w 13"/>
                  <a:gd name="T33" fmla="*/ 3 h 60"/>
                  <a:gd name="T34" fmla="*/ 4 w 13"/>
                  <a:gd name="T35" fmla="*/ 2 h 60"/>
                  <a:gd name="T36" fmla="*/ 7 w 13"/>
                  <a:gd name="T3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60">
                    <a:moveTo>
                      <a:pt x="7" y="0"/>
                    </a:moveTo>
                    <a:lnTo>
                      <a:pt x="9" y="2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3" y="50"/>
                    </a:lnTo>
                    <a:lnTo>
                      <a:pt x="13" y="54"/>
                    </a:lnTo>
                    <a:lnTo>
                      <a:pt x="12" y="57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4" y="60"/>
                    </a:lnTo>
                    <a:lnTo>
                      <a:pt x="1" y="57"/>
                    </a:lnTo>
                    <a:lnTo>
                      <a:pt x="1" y="54"/>
                    </a:lnTo>
                    <a:lnTo>
                      <a:pt x="0" y="5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9" name="Freeform 35">
              <a:extLst>
                <a:ext uri="{FF2B5EF4-FFF2-40B4-BE49-F238E27FC236}">
                  <a16:creationId xmlns="" xmlns:a16="http://schemas.microsoft.com/office/drawing/2014/main" id="{E99B6251-8A54-4902-9EEA-AFFC30631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7125" y="1381295"/>
              <a:ext cx="255588" cy="446088"/>
            </a:xfrm>
            <a:custGeom>
              <a:avLst/>
              <a:gdLst>
                <a:gd name="T0" fmla="*/ 12 w 161"/>
                <a:gd name="T1" fmla="*/ 85 h 281"/>
                <a:gd name="T2" fmla="*/ 18 w 161"/>
                <a:gd name="T3" fmla="*/ 130 h 281"/>
                <a:gd name="T4" fmla="*/ 30 w 161"/>
                <a:gd name="T5" fmla="*/ 149 h 281"/>
                <a:gd name="T6" fmla="*/ 42 w 161"/>
                <a:gd name="T7" fmla="*/ 153 h 281"/>
                <a:gd name="T8" fmla="*/ 30 w 161"/>
                <a:gd name="T9" fmla="*/ 79 h 281"/>
                <a:gd name="T10" fmla="*/ 130 w 161"/>
                <a:gd name="T11" fmla="*/ 36 h 281"/>
                <a:gd name="T12" fmla="*/ 121 w 161"/>
                <a:gd name="T13" fmla="*/ 121 h 281"/>
                <a:gd name="T14" fmla="*/ 131 w 161"/>
                <a:gd name="T15" fmla="*/ 107 h 281"/>
                <a:gd name="T16" fmla="*/ 143 w 161"/>
                <a:gd name="T17" fmla="*/ 79 h 281"/>
                <a:gd name="T18" fmla="*/ 149 w 161"/>
                <a:gd name="T19" fmla="*/ 28 h 281"/>
                <a:gd name="T20" fmla="*/ 161 w 161"/>
                <a:gd name="T21" fmla="*/ 5 h 281"/>
                <a:gd name="T22" fmla="*/ 161 w 161"/>
                <a:gd name="T23" fmla="*/ 28 h 281"/>
                <a:gd name="T24" fmla="*/ 158 w 161"/>
                <a:gd name="T25" fmla="*/ 67 h 281"/>
                <a:gd name="T26" fmla="*/ 148 w 161"/>
                <a:gd name="T27" fmla="*/ 109 h 281"/>
                <a:gd name="T28" fmla="*/ 127 w 161"/>
                <a:gd name="T29" fmla="*/ 141 h 281"/>
                <a:gd name="T30" fmla="*/ 110 w 161"/>
                <a:gd name="T31" fmla="*/ 153 h 281"/>
                <a:gd name="T32" fmla="*/ 94 w 161"/>
                <a:gd name="T33" fmla="*/ 186 h 281"/>
                <a:gd name="T34" fmla="*/ 103 w 161"/>
                <a:gd name="T35" fmla="*/ 234 h 281"/>
                <a:gd name="T36" fmla="*/ 109 w 161"/>
                <a:gd name="T37" fmla="*/ 237 h 281"/>
                <a:gd name="T38" fmla="*/ 110 w 161"/>
                <a:gd name="T39" fmla="*/ 246 h 281"/>
                <a:gd name="T40" fmla="*/ 109 w 161"/>
                <a:gd name="T41" fmla="*/ 256 h 281"/>
                <a:gd name="T42" fmla="*/ 103 w 161"/>
                <a:gd name="T43" fmla="*/ 263 h 281"/>
                <a:gd name="T44" fmla="*/ 58 w 161"/>
                <a:gd name="T45" fmla="*/ 281 h 281"/>
                <a:gd name="T46" fmla="*/ 54 w 161"/>
                <a:gd name="T47" fmla="*/ 275 h 281"/>
                <a:gd name="T48" fmla="*/ 54 w 161"/>
                <a:gd name="T49" fmla="*/ 263 h 281"/>
                <a:gd name="T50" fmla="*/ 58 w 161"/>
                <a:gd name="T51" fmla="*/ 254 h 281"/>
                <a:gd name="T52" fmla="*/ 70 w 161"/>
                <a:gd name="T53" fmla="*/ 249 h 281"/>
                <a:gd name="T54" fmla="*/ 66 w 161"/>
                <a:gd name="T55" fmla="*/ 193 h 281"/>
                <a:gd name="T56" fmla="*/ 57 w 161"/>
                <a:gd name="T57" fmla="*/ 185 h 281"/>
                <a:gd name="T58" fmla="*/ 37 w 161"/>
                <a:gd name="T59" fmla="*/ 180 h 281"/>
                <a:gd name="T60" fmla="*/ 16 w 161"/>
                <a:gd name="T61" fmla="*/ 168 h 281"/>
                <a:gd name="T62" fmla="*/ 6 w 161"/>
                <a:gd name="T63" fmla="*/ 140 h 281"/>
                <a:gd name="T64" fmla="*/ 2 w 161"/>
                <a:gd name="T65" fmla="*/ 107 h 281"/>
                <a:gd name="T66" fmla="*/ 0 w 161"/>
                <a:gd name="T67" fmla="*/ 79 h 281"/>
                <a:gd name="T68" fmla="*/ 0 w 161"/>
                <a:gd name="T69" fmla="*/ 69 h 281"/>
                <a:gd name="T70" fmla="*/ 40 w 161"/>
                <a:gd name="T71" fmla="*/ 52 h 281"/>
                <a:gd name="T72" fmla="*/ 131 w 161"/>
                <a:gd name="T73" fmla="*/ 1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281">
                  <a:moveTo>
                    <a:pt x="30" y="79"/>
                  </a:moveTo>
                  <a:lnTo>
                    <a:pt x="12" y="85"/>
                  </a:lnTo>
                  <a:lnTo>
                    <a:pt x="15" y="112"/>
                  </a:lnTo>
                  <a:lnTo>
                    <a:pt x="18" y="130"/>
                  </a:lnTo>
                  <a:lnTo>
                    <a:pt x="24" y="143"/>
                  </a:lnTo>
                  <a:lnTo>
                    <a:pt x="30" y="149"/>
                  </a:lnTo>
                  <a:lnTo>
                    <a:pt x="36" y="153"/>
                  </a:lnTo>
                  <a:lnTo>
                    <a:pt x="42" y="153"/>
                  </a:lnTo>
                  <a:lnTo>
                    <a:pt x="34" y="119"/>
                  </a:lnTo>
                  <a:lnTo>
                    <a:pt x="30" y="79"/>
                  </a:lnTo>
                  <a:close/>
                  <a:moveTo>
                    <a:pt x="149" y="28"/>
                  </a:moveTo>
                  <a:lnTo>
                    <a:pt x="130" y="36"/>
                  </a:lnTo>
                  <a:lnTo>
                    <a:pt x="127" y="80"/>
                  </a:lnTo>
                  <a:lnTo>
                    <a:pt x="121" y="121"/>
                  </a:lnTo>
                  <a:lnTo>
                    <a:pt x="125" y="116"/>
                  </a:lnTo>
                  <a:lnTo>
                    <a:pt x="131" y="107"/>
                  </a:lnTo>
                  <a:lnTo>
                    <a:pt x="139" y="95"/>
                  </a:lnTo>
                  <a:lnTo>
                    <a:pt x="143" y="79"/>
                  </a:lnTo>
                  <a:lnTo>
                    <a:pt x="148" y="57"/>
                  </a:lnTo>
                  <a:lnTo>
                    <a:pt x="149" y="28"/>
                  </a:lnTo>
                  <a:close/>
                  <a:moveTo>
                    <a:pt x="159" y="0"/>
                  </a:moveTo>
                  <a:lnTo>
                    <a:pt x="161" y="5"/>
                  </a:lnTo>
                  <a:lnTo>
                    <a:pt x="161" y="13"/>
                  </a:lnTo>
                  <a:lnTo>
                    <a:pt x="161" y="28"/>
                  </a:lnTo>
                  <a:lnTo>
                    <a:pt x="159" y="46"/>
                  </a:lnTo>
                  <a:lnTo>
                    <a:pt x="158" y="67"/>
                  </a:lnTo>
                  <a:lnTo>
                    <a:pt x="153" y="88"/>
                  </a:lnTo>
                  <a:lnTo>
                    <a:pt x="148" y="109"/>
                  </a:lnTo>
                  <a:lnTo>
                    <a:pt x="139" y="127"/>
                  </a:lnTo>
                  <a:lnTo>
                    <a:pt x="127" y="141"/>
                  </a:lnTo>
                  <a:lnTo>
                    <a:pt x="112" y="152"/>
                  </a:lnTo>
                  <a:lnTo>
                    <a:pt x="110" y="153"/>
                  </a:lnTo>
                  <a:lnTo>
                    <a:pt x="103" y="171"/>
                  </a:lnTo>
                  <a:lnTo>
                    <a:pt x="94" y="186"/>
                  </a:lnTo>
                  <a:lnTo>
                    <a:pt x="94" y="238"/>
                  </a:lnTo>
                  <a:lnTo>
                    <a:pt x="103" y="234"/>
                  </a:lnTo>
                  <a:lnTo>
                    <a:pt x="106" y="234"/>
                  </a:lnTo>
                  <a:lnTo>
                    <a:pt x="109" y="237"/>
                  </a:lnTo>
                  <a:lnTo>
                    <a:pt x="110" y="240"/>
                  </a:lnTo>
                  <a:lnTo>
                    <a:pt x="110" y="246"/>
                  </a:lnTo>
                  <a:lnTo>
                    <a:pt x="110" y="251"/>
                  </a:lnTo>
                  <a:lnTo>
                    <a:pt x="109" y="256"/>
                  </a:lnTo>
                  <a:lnTo>
                    <a:pt x="106" y="260"/>
                  </a:lnTo>
                  <a:lnTo>
                    <a:pt x="103" y="263"/>
                  </a:lnTo>
                  <a:lnTo>
                    <a:pt x="61" y="281"/>
                  </a:lnTo>
                  <a:lnTo>
                    <a:pt x="58" y="281"/>
                  </a:lnTo>
                  <a:lnTo>
                    <a:pt x="55" y="278"/>
                  </a:lnTo>
                  <a:lnTo>
                    <a:pt x="54" y="275"/>
                  </a:lnTo>
                  <a:lnTo>
                    <a:pt x="54" y="269"/>
                  </a:lnTo>
                  <a:lnTo>
                    <a:pt x="54" y="263"/>
                  </a:lnTo>
                  <a:lnTo>
                    <a:pt x="55" y="259"/>
                  </a:lnTo>
                  <a:lnTo>
                    <a:pt x="58" y="254"/>
                  </a:lnTo>
                  <a:lnTo>
                    <a:pt x="61" y="253"/>
                  </a:lnTo>
                  <a:lnTo>
                    <a:pt x="70" y="249"/>
                  </a:lnTo>
                  <a:lnTo>
                    <a:pt x="70" y="196"/>
                  </a:lnTo>
                  <a:lnTo>
                    <a:pt x="66" y="193"/>
                  </a:lnTo>
                  <a:lnTo>
                    <a:pt x="61" y="191"/>
                  </a:lnTo>
                  <a:lnTo>
                    <a:pt x="57" y="185"/>
                  </a:lnTo>
                  <a:lnTo>
                    <a:pt x="52" y="177"/>
                  </a:lnTo>
                  <a:lnTo>
                    <a:pt x="37" y="180"/>
                  </a:lnTo>
                  <a:lnTo>
                    <a:pt x="25" y="177"/>
                  </a:lnTo>
                  <a:lnTo>
                    <a:pt x="16" y="168"/>
                  </a:lnTo>
                  <a:lnTo>
                    <a:pt x="11" y="155"/>
                  </a:lnTo>
                  <a:lnTo>
                    <a:pt x="6" y="140"/>
                  </a:lnTo>
                  <a:lnTo>
                    <a:pt x="3" y="124"/>
                  </a:lnTo>
                  <a:lnTo>
                    <a:pt x="2" y="107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30" y="57"/>
                  </a:lnTo>
                  <a:lnTo>
                    <a:pt x="40" y="52"/>
                  </a:lnTo>
                  <a:lnTo>
                    <a:pt x="121" y="16"/>
                  </a:lnTo>
                  <a:lnTo>
                    <a:pt x="131" y="1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="" xmlns:a16="http://schemas.microsoft.com/office/drawing/2014/main" id="{9027D7BE-F4E4-4FC1-BB1D-81C420585AC2}"/>
                </a:ext>
              </a:extLst>
            </p:cNvPr>
            <p:cNvGrpSpPr/>
            <p:nvPr/>
          </p:nvGrpSpPr>
          <p:grpSpPr>
            <a:xfrm>
              <a:off x="7419975" y="2432050"/>
              <a:ext cx="388938" cy="538163"/>
              <a:chOff x="2162176" y="2432050"/>
              <a:chExt cx="388938" cy="538163"/>
            </a:xfrm>
          </p:grpSpPr>
          <p:sp>
            <p:nvSpPr>
              <p:cNvPr id="161" name="Freeform 36">
                <a:extLst>
                  <a:ext uri="{FF2B5EF4-FFF2-40B4-BE49-F238E27FC236}">
                    <a16:creationId xmlns="" xmlns:a16="http://schemas.microsoft.com/office/drawing/2014/main" id="{751D2FA4-F966-4007-BED9-B1004DBB5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701" y="2432050"/>
                <a:ext cx="379413" cy="358775"/>
              </a:xfrm>
              <a:custGeom>
                <a:avLst/>
                <a:gdLst>
                  <a:gd name="T0" fmla="*/ 239 w 239"/>
                  <a:gd name="T1" fmla="*/ 0 h 226"/>
                  <a:gd name="T2" fmla="*/ 227 w 239"/>
                  <a:gd name="T3" fmla="*/ 27 h 226"/>
                  <a:gd name="T4" fmla="*/ 224 w 239"/>
                  <a:gd name="T5" fmla="*/ 24 h 226"/>
                  <a:gd name="T6" fmla="*/ 143 w 239"/>
                  <a:gd name="T7" fmla="*/ 108 h 226"/>
                  <a:gd name="T8" fmla="*/ 121 w 239"/>
                  <a:gd name="T9" fmla="*/ 94 h 226"/>
                  <a:gd name="T10" fmla="*/ 6 w 239"/>
                  <a:gd name="T11" fmla="*/ 226 h 226"/>
                  <a:gd name="T12" fmla="*/ 0 w 239"/>
                  <a:gd name="T13" fmla="*/ 219 h 226"/>
                  <a:gd name="T14" fmla="*/ 122 w 239"/>
                  <a:gd name="T15" fmla="*/ 79 h 226"/>
                  <a:gd name="T16" fmla="*/ 145 w 239"/>
                  <a:gd name="T17" fmla="*/ 94 h 226"/>
                  <a:gd name="T18" fmla="*/ 216 w 239"/>
                  <a:gd name="T19" fmla="*/ 16 h 226"/>
                  <a:gd name="T20" fmla="*/ 213 w 239"/>
                  <a:gd name="T21" fmla="*/ 12 h 226"/>
                  <a:gd name="T22" fmla="*/ 239 w 239"/>
                  <a:gd name="T2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9" h="226">
                    <a:moveTo>
                      <a:pt x="239" y="0"/>
                    </a:moveTo>
                    <a:lnTo>
                      <a:pt x="227" y="27"/>
                    </a:lnTo>
                    <a:lnTo>
                      <a:pt x="224" y="24"/>
                    </a:lnTo>
                    <a:lnTo>
                      <a:pt x="143" y="108"/>
                    </a:lnTo>
                    <a:lnTo>
                      <a:pt x="121" y="94"/>
                    </a:lnTo>
                    <a:lnTo>
                      <a:pt x="6" y="226"/>
                    </a:lnTo>
                    <a:lnTo>
                      <a:pt x="0" y="219"/>
                    </a:lnTo>
                    <a:lnTo>
                      <a:pt x="122" y="79"/>
                    </a:lnTo>
                    <a:lnTo>
                      <a:pt x="145" y="94"/>
                    </a:lnTo>
                    <a:lnTo>
                      <a:pt x="216" y="16"/>
                    </a:lnTo>
                    <a:lnTo>
                      <a:pt x="213" y="12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37">
                <a:extLst>
                  <a:ext uri="{FF2B5EF4-FFF2-40B4-BE49-F238E27FC236}">
                    <a16:creationId xmlns="" xmlns:a16="http://schemas.microsoft.com/office/drawing/2014/main" id="{2532A021-E0AE-48E0-B929-46528263F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6" y="2616200"/>
                <a:ext cx="360363" cy="354013"/>
              </a:xfrm>
              <a:custGeom>
                <a:avLst/>
                <a:gdLst>
                  <a:gd name="T0" fmla="*/ 198 w 227"/>
                  <a:gd name="T1" fmla="*/ 0 h 223"/>
                  <a:gd name="T2" fmla="*/ 201 w 227"/>
                  <a:gd name="T3" fmla="*/ 1 h 223"/>
                  <a:gd name="T4" fmla="*/ 203 w 227"/>
                  <a:gd name="T5" fmla="*/ 4 h 223"/>
                  <a:gd name="T6" fmla="*/ 203 w 227"/>
                  <a:gd name="T7" fmla="*/ 7 h 223"/>
                  <a:gd name="T8" fmla="*/ 194 w 227"/>
                  <a:gd name="T9" fmla="*/ 126 h 223"/>
                  <a:gd name="T10" fmla="*/ 194 w 227"/>
                  <a:gd name="T11" fmla="*/ 131 h 223"/>
                  <a:gd name="T12" fmla="*/ 227 w 227"/>
                  <a:gd name="T13" fmla="*/ 119 h 223"/>
                  <a:gd name="T14" fmla="*/ 224 w 227"/>
                  <a:gd name="T15" fmla="*/ 162 h 223"/>
                  <a:gd name="T16" fmla="*/ 0 w 227"/>
                  <a:gd name="T17" fmla="*/ 223 h 223"/>
                  <a:gd name="T18" fmla="*/ 3 w 227"/>
                  <a:gd name="T19" fmla="*/ 190 h 223"/>
                  <a:gd name="T20" fmla="*/ 38 w 227"/>
                  <a:gd name="T21" fmla="*/ 178 h 223"/>
                  <a:gd name="T22" fmla="*/ 38 w 227"/>
                  <a:gd name="T23" fmla="*/ 175 h 223"/>
                  <a:gd name="T24" fmla="*/ 41 w 227"/>
                  <a:gd name="T25" fmla="*/ 140 h 223"/>
                  <a:gd name="T26" fmla="*/ 42 w 227"/>
                  <a:gd name="T27" fmla="*/ 135 h 223"/>
                  <a:gd name="T28" fmla="*/ 44 w 227"/>
                  <a:gd name="T29" fmla="*/ 131 h 223"/>
                  <a:gd name="T30" fmla="*/ 47 w 227"/>
                  <a:gd name="T31" fmla="*/ 128 h 223"/>
                  <a:gd name="T32" fmla="*/ 51 w 227"/>
                  <a:gd name="T33" fmla="*/ 126 h 223"/>
                  <a:gd name="T34" fmla="*/ 54 w 227"/>
                  <a:gd name="T35" fmla="*/ 126 h 223"/>
                  <a:gd name="T36" fmla="*/ 57 w 227"/>
                  <a:gd name="T37" fmla="*/ 126 h 223"/>
                  <a:gd name="T38" fmla="*/ 60 w 227"/>
                  <a:gd name="T39" fmla="*/ 129 h 223"/>
                  <a:gd name="T40" fmla="*/ 60 w 227"/>
                  <a:gd name="T41" fmla="*/ 134 h 223"/>
                  <a:gd name="T42" fmla="*/ 57 w 227"/>
                  <a:gd name="T43" fmla="*/ 169 h 223"/>
                  <a:gd name="T44" fmla="*/ 55 w 227"/>
                  <a:gd name="T45" fmla="*/ 174 h 223"/>
                  <a:gd name="T46" fmla="*/ 109 w 227"/>
                  <a:gd name="T47" fmla="*/ 158 h 223"/>
                  <a:gd name="T48" fmla="*/ 108 w 227"/>
                  <a:gd name="T49" fmla="*/ 155 h 223"/>
                  <a:gd name="T50" fmla="*/ 115 w 227"/>
                  <a:gd name="T51" fmla="*/ 65 h 223"/>
                  <a:gd name="T52" fmla="*/ 117 w 227"/>
                  <a:gd name="T53" fmla="*/ 62 h 223"/>
                  <a:gd name="T54" fmla="*/ 118 w 227"/>
                  <a:gd name="T55" fmla="*/ 58 h 223"/>
                  <a:gd name="T56" fmla="*/ 121 w 227"/>
                  <a:gd name="T57" fmla="*/ 55 h 223"/>
                  <a:gd name="T58" fmla="*/ 125 w 227"/>
                  <a:gd name="T59" fmla="*/ 53 h 223"/>
                  <a:gd name="T60" fmla="*/ 128 w 227"/>
                  <a:gd name="T61" fmla="*/ 52 h 223"/>
                  <a:gd name="T62" fmla="*/ 131 w 227"/>
                  <a:gd name="T63" fmla="*/ 53 h 223"/>
                  <a:gd name="T64" fmla="*/ 134 w 227"/>
                  <a:gd name="T65" fmla="*/ 56 h 223"/>
                  <a:gd name="T66" fmla="*/ 134 w 227"/>
                  <a:gd name="T67" fmla="*/ 59 h 223"/>
                  <a:gd name="T68" fmla="*/ 127 w 227"/>
                  <a:gd name="T69" fmla="*/ 147 h 223"/>
                  <a:gd name="T70" fmla="*/ 127 w 227"/>
                  <a:gd name="T71" fmla="*/ 152 h 223"/>
                  <a:gd name="T72" fmla="*/ 176 w 227"/>
                  <a:gd name="T73" fmla="*/ 135 h 223"/>
                  <a:gd name="T74" fmla="*/ 175 w 227"/>
                  <a:gd name="T75" fmla="*/ 132 h 223"/>
                  <a:gd name="T76" fmla="*/ 185 w 227"/>
                  <a:gd name="T77" fmla="*/ 13 h 223"/>
                  <a:gd name="T78" fmla="*/ 185 w 227"/>
                  <a:gd name="T79" fmla="*/ 9 h 223"/>
                  <a:gd name="T80" fmla="*/ 188 w 227"/>
                  <a:gd name="T81" fmla="*/ 6 h 223"/>
                  <a:gd name="T82" fmla="*/ 191 w 227"/>
                  <a:gd name="T83" fmla="*/ 3 h 223"/>
                  <a:gd name="T84" fmla="*/ 195 w 227"/>
                  <a:gd name="T85" fmla="*/ 0 h 223"/>
                  <a:gd name="T86" fmla="*/ 198 w 227"/>
                  <a:gd name="T8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7" h="223">
                    <a:moveTo>
                      <a:pt x="198" y="0"/>
                    </a:moveTo>
                    <a:lnTo>
                      <a:pt x="201" y="1"/>
                    </a:lnTo>
                    <a:lnTo>
                      <a:pt x="203" y="4"/>
                    </a:lnTo>
                    <a:lnTo>
                      <a:pt x="203" y="7"/>
                    </a:lnTo>
                    <a:lnTo>
                      <a:pt x="194" y="126"/>
                    </a:lnTo>
                    <a:lnTo>
                      <a:pt x="194" y="131"/>
                    </a:lnTo>
                    <a:lnTo>
                      <a:pt x="227" y="119"/>
                    </a:lnTo>
                    <a:lnTo>
                      <a:pt x="224" y="162"/>
                    </a:lnTo>
                    <a:lnTo>
                      <a:pt x="0" y="223"/>
                    </a:lnTo>
                    <a:lnTo>
                      <a:pt x="3" y="190"/>
                    </a:lnTo>
                    <a:lnTo>
                      <a:pt x="38" y="178"/>
                    </a:lnTo>
                    <a:lnTo>
                      <a:pt x="38" y="175"/>
                    </a:lnTo>
                    <a:lnTo>
                      <a:pt x="41" y="140"/>
                    </a:lnTo>
                    <a:lnTo>
                      <a:pt x="42" y="135"/>
                    </a:lnTo>
                    <a:lnTo>
                      <a:pt x="44" y="131"/>
                    </a:lnTo>
                    <a:lnTo>
                      <a:pt x="47" y="128"/>
                    </a:lnTo>
                    <a:lnTo>
                      <a:pt x="51" y="126"/>
                    </a:lnTo>
                    <a:lnTo>
                      <a:pt x="54" y="126"/>
                    </a:lnTo>
                    <a:lnTo>
                      <a:pt x="57" y="126"/>
                    </a:lnTo>
                    <a:lnTo>
                      <a:pt x="60" y="129"/>
                    </a:lnTo>
                    <a:lnTo>
                      <a:pt x="60" y="134"/>
                    </a:lnTo>
                    <a:lnTo>
                      <a:pt x="57" y="169"/>
                    </a:lnTo>
                    <a:lnTo>
                      <a:pt x="55" y="174"/>
                    </a:lnTo>
                    <a:lnTo>
                      <a:pt x="109" y="158"/>
                    </a:lnTo>
                    <a:lnTo>
                      <a:pt x="108" y="155"/>
                    </a:lnTo>
                    <a:lnTo>
                      <a:pt x="115" y="65"/>
                    </a:lnTo>
                    <a:lnTo>
                      <a:pt x="117" y="62"/>
                    </a:lnTo>
                    <a:lnTo>
                      <a:pt x="118" y="58"/>
                    </a:lnTo>
                    <a:lnTo>
                      <a:pt x="121" y="55"/>
                    </a:lnTo>
                    <a:lnTo>
                      <a:pt x="125" y="53"/>
                    </a:lnTo>
                    <a:lnTo>
                      <a:pt x="128" y="52"/>
                    </a:lnTo>
                    <a:lnTo>
                      <a:pt x="131" y="53"/>
                    </a:lnTo>
                    <a:lnTo>
                      <a:pt x="134" y="56"/>
                    </a:lnTo>
                    <a:lnTo>
                      <a:pt x="134" y="59"/>
                    </a:lnTo>
                    <a:lnTo>
                      <a:pt x="127" y="147"/>
                    </a:lnTo>
                    <a:lnTo>
                      <a:pt x="127" y="152"/>
                    </a:lnTo>
                    <a:lnTo>
                      <a:pt x="176" y="135"/>
                    </a:lnTo>
                    <a:lnTo>
                      <a:pt x="175" y="132"/>
                    </a:lnTo>
                    <a:lnTo>
                      <a:pt x="185" y="13"/>
                    </a:lnTo>
                    <a:lnTo>
                      <a:pt x="185" y="9"/>
                    </a:lnTo>
                    <a:lnTo>
                      <a:pt x="188" y="6"/>
                    </a:lnTo>
                    <a:lnTo>
                      <a:pt x="191" y="3"/>
                    </a:lnTo>
                    <a:lnTo>
                      <a:pt x="195" y="0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1" name="Freeform 38">
              <a:extLst>
                <a:ext uri="{FF2B5EF4-FFF2-40B4-BE49-F238E27FC236}">
                  <a16:creationId xmlns="" xmlns:a16="http://schemas.microsoft.com/office/drawing/2014/main" id="{C26451A0-9A3A-4616-9172-A0D7C2FA6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3494088"/>
              <a:ext cx="338138" cy="366713"/>
            </a:xfrm>
            <a:custGeom>
              <a:avLst/>
              <a:gdLst>
                <a:gd name="T0" fmla="*/ 21 w 213"/>
                <a:gd name="T1" fmla="*/ 3 h 231"/>
                <a:gd name="T2" fmla="*/ 111 w 213"/>
                <a:gd name="T3" fmla="*/ 103 h 231"/>
                <a:gd name="T4" fmla="*/ 198 w 213"/>
                <a:gd name="T5" fmla="*/ 73 h 231"/>
                <a:gd name="T6" fmla="*/ 27 w 213"/>
                <a:gd name="T7" fmla="*/ 210 h 231"/>
                <a:gd name="T8" fmla="*/ 211 w 213"/>
                <a:gd name="T9" fmla="*/ 197 h 231"/>
                <a:gd name="T10" fmla="*/ 210 w 213"/>
                <a:gd name="T11" fmla="*/ 204 h 231"/>
                <a:gd name="T12" fmla="*/ 149 w 213"/>
                <a:gd name="T13" fmla="*/ 217 h 231"/>
                <a:gd name="T14" fmla="*/ 144 w 213"/>
                <a:gd name="T15" fmla="*/ 220 h 231"/>
                <a:gd name="T16" fmla="*/ 141 w 213"/>
                <a:gd name="T17" fmla="*/ 212 h 231"/>
                <a:gd name="T18" fmla="*/ 128 w 213"/>
                <a:gd name="T19" fmla="*/ 220 h 231"/>
                <a:gd name="T20" fmla="*/ 123 w 213"/>
                <a:gd name="T21" fmla="*/ 222 h 231"/>
                <a:gd name="T22" fmla="*/ 110 w 213"/>
                <a:gd name="T23" fmla="*/ 214 h 231"/>
                <a:gd name="T24" fmla="*/ 106 w 213"/>
                <a:gd name="T25" fmla="*/ 225 h 231"/>
                <a:gd name="T26" fmla="*/ 103 w 213"/>
                <a:gd name="T27" fmla="*/ 216 h 231"/>
                <a:gd name="T28" fmla="*/ 89 w 213"/>
                <a:gd name="T29" fmla="*/ 225 h 231"/>
                <a:gd name="T30" fmla="*/ 83 w 213"/>
                <a:gd name="T31" fmla="*/ 225 h 231"/>
                <a:gd name="T32" fmla="*/ 70 w 213"/>
                <a:gd name="T33" fmla="*/ 219 h 231"/>
                <a:gd name="T34" fmla="*/ 67 w 213"/>
                <a:gd name="T35" fmla="*/ 228 h 231"/>
                <a:gd name="T36" fmla="*/ 64 w 213"/>
                <a:gd name="T37" fmla="*/ 219 h 231"/>
                <a:gd name="T38" fmla="*/ 50 w 213"/>
                <a:gd name="T39" fmla="*/ 229 h 231"/>
                <a:gd name="T40" fmla="*/ 44 w 213"/>
                <a:gd name="T41" fmla="*/ 228 h 231"/>
                <a:gd name="T42" fmla="*/ 19 w 213"/>
                <a:gd name="T43" fmla="*/ 223 h 231"/>
                <a:gd name="T44" fmla="*/ 13 w 213"/>
                <a:gd name="T45" fmla="*/ 217 h 231"/>
                <a:gd name="T46" fmla="*/ 3 w 213"/>
                <a:gd name="T47" fmla="*/ 191 h 231"/>
                <a:gd name="T48" fmla="*/ 3 w 213"/>
                <a:gd name="T49" fmla="*/ 185 h 231"/>
                <a:gd name="T50" fmla="*/ 13 w 213"/>
                <a:gd name="T51" fmla="*/ 168 h 231"/>
                <a:gd name="T52" fmla="*/ 1 w 213"/>
                <a:gd name="T53" fmla="*/ 167 h 231"/>
                <a:gd name="T54" fmla="*/ 4 w 213"/>
                <a:gd name="T55" fmla="*/ 162 h 231"/>
                <a:gd name="T56" fmla="*/ 4 w 213"/>
                <a:gd name="T57" fmla="*/ 148 h 231"/>
                <a:gd name="T58" fmla="*/ 1 w 213"/>
                <a:gd name="T59" fmla="*/ 142 h 231"/>
                <a:gd name="T60" fmla="*/ 12 w 213"/>
                <a:gd name="T61" fmla="*/ 125 h 231"/>
                <a:gd name="T62" fmla="*/ 1 w 213"/>
                <a:gd name="T63" fmla="*/ 124 h 231"/>
                <a:gd name="T64" fmla="*/ 4 w 213"/>
                <a:gd name="T65" fmla="*/ 118 h 231"/>
                <a:gd name="T66" fmla="*/ 4 w 213"/>
                <a:gd name="T67" fmla="*/ 103 h 231"/>
                <a:gd name="T68" fmla="*/ 0 w 213"/>
                <a:gd name="T69" fmla="*/ 100 h 231"/>
                <a:gd name="T70" fmla="*/ 12 w 213"/>
                <a:gd name="T71" fmla="*/ 95 h 231"/>
                <a:gd name="T72" fmla="*/ 1 w 213"/>
                <a:gd name="T73" fmla="*/ 81 h 231"/>
                <a:gd name="T74" fmla="*/ 3 w 213"/>
                <a:gd name="T75" fmla="*/ 75 h 231"/>
                <a:gd name="T76" fmla="*/ 3 w 213"/>
                <a:gd name="T77" fmla="*/ 66 h 231"/>
                <a:gd name="T78" fmla="*/ 0 w 213"/>
                <a:gd name="T79" fmla="*/ 63 h 231"/>
                <a:gd name="T80" fmla="*/ 10 w 213"/>
                <a:gd name="T81" fmla="*/ 58 h 231"/>
                <a:gd name="T82" fmla="*/ 0 w 213"/>
                <a:gd name="T83" fmla="*/ 43 h 231"/>
                <a:gd name="T84" fmla="*/ 3 w 213"/>
                <a:gd name="T85" fmla="*/ 37 h 231"/>
                <a:gd name="T86" fmla="*/ 10 w 213"/>
                <a:gd name="T87" fmla="*/ 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31">
                  <a:moveTo>
                    <a:pt x="15" y="0"/>
                  </a:moveTo>
                  <a:lnTo>
                    <a:pt x="18" y="2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4" y="198"/>
                  </a:lnTo>
                  <a:lnTo>
                    <a:pt x="111" y="103"/>
                  </a:lnTo>
                  <a:lnTo>
                    <a:pt x="132" y="121"/>
                  </a:lnTo>
                  <a:lnTo>
                    <a:pt x="190" y="63"/>
                  </a:lnTo>
                  <a:lnTo>
                    <a:pt x="198" y="73"/>
                  </a:lnTo>
                  <a:lnTo>
                    <a:pt x="131" y="137"/>
                  </a:lnTo>
                  <a:lnTo>
                    <a:pt x="111" y="119"/>
                  </a:lnTo>
                  <a:lnTo>
                    <a:pt x="27" y="210"/>
                  </a:lnTo>
                  <a:lnTo>
                    <a:pt x="207" y="194"/>
                  </a:lnTo>
                  <a:lnTo>
                    <a:pt x="210" y="194"/>
                  </a:lnTo>
                  <a:lnTo>
                    <a:pt x="211" y="197"/>
                  </a:lnTo>
                  <a:lnTo>
                    <a:pt x="213" y="200"/>
                  </a:lnTo>
                  <a:lnTo>
                    <a:pt x="211" y="203"/>
                  </a:lnTo>
                  <a:lnTo>
                    <a:pt x="210" y="204"/>
                  </a:lnTo>
                  <a:lnTo>
                    <a:pt x="207" y="206"/>
                  </a:lnTo>
                  <a:lnTo>
                    <a:pt x="149" y="212"/>
                  </a:lnTo>
                  <a:lnTo>
                    <a:pt x="149" y="217"/>
                  </a:lnTo>
                  <a:lnTo>
                    <a:pt x="147" y="219"/>
                  </a:lnTo>
                  <a:lnTo>
                    <a:pt x="146" y="220"/>
                  </a:lnTo>
                  <a:lnTo>
                    <a:pt x="144" y="220"/>
                  </a:lnTo>
                  <a:lnTo>
                    <a:pt x="143" y="219"/>
                  </a:lnTo>
                  <a:lnTo>
                    <a:pt x="141" y="217"/>
                  </a:lnTo>
                  <a:lnTo>
                    <a:pt x="141" y="212"/>
                  </a:lnTo>
                  <a:lnTo>
                    <a:pt x="129" y="213"/>
                  </a:lnTo>
                  <a:lnTo>
                    <a:pt x="129" y="219"/>
                  </a:lnTo>
                  <a:lnTo>
                    <a:pt x="128" y="220"/>
                  </a:lnTo>
                  <a:lnTo>
                    <a:pt x="128" y="222"/>
                  </a:lnTo>
                  <a:lnTo>
                    <a:pt x="126" y="222"/>
                  </a:lnTo>
                  <a:lnTo>
                    <a:pt x="123" y="222"/>
                  </a:lnTo>
                  <a:lnTo>
                    <a:pt x="122" y="219"/>
                  </a:lnTo>
                  <a:lnTo>
                    <a:pt x="122" y="213"/>
                  </a:lnTo>
                  <a:lnTo>
                    <a:pt x="110" y="214"/>
                  </a:lnTo>
                  <a:lnTo>
                    <a:pt x="110" y="220"/>
                  </a:lnTo>
                  <a:lnTo>
                    <a:pt x="109" y="223"/>
                  </a:lnTo>
                  <a:lnTo>
                    <a:pt x="106" y="225"/>
                  </a:lnTo>
                  <a:lnTo>
                    <a:pt x="104" y="223"/>
                  </a:lnTo>
                  <a:lnTo>
                    <a:pt x="103" y="220"/>
                  </a:lnTo>
                  <a:lnTo>
                    <a:pt x="103" y="216"/>
                  </a:lnTo>
                  <a:lnTo>
                    <a:pt x="89" y="217"/>
                  </a:lnTo>
                  <a:lnTo>
                    <a:pt x="91" y="222"/>
                  </a:lnTo>
                  <a:lnTo>
                    <a:pt x="89" y="225"/>
                  </a:lnTo>
                  <a:lnTo>
                    <a:pt x="86" y="226"/>
                  </a:lnTo>
                  <a:lnTo>
                    <a:pt x="85" y="226"/>
                  </a:lnTo>
                  <a:lnTo>
                    <a:pt x="83" y="225"/>
                  </a:lnTo>
                  <a:lnTo>
                    <a:pt x="83" y="223"/>
                  </a:lnTo>
                  <a:lnTo>
                    <a:pt x="83" y="217"/>
                  </a:lnTo>
                  <a:lnTo>
                    <a:pt x="70" y="219"/>
                  </a:lnTo>
                  <a:lnTo>
                    <a:pt x="70" y="225"/>
                  </a:lnTo>
                  <a:lnTo>
                    <a:pt x="70" y="226"/>
                  </a:lnTo>
                  <a:lnTo>
                    <a:pt x="67" y="228"/>
                  </a:lnTo>
                  <a:lnTo>
                    <a:pt x="65" y="228"/>
                  </a:lnTo>
                  <a:lnTo>
                    <a:pt x="64" y="225"/>
                  </a:lnTo>
                  <a:lnTo>
                    <a:pt x="64" y="219"/>
                  </a:lnTo>
                  <a:lnTo>
                    <a:pt x="50" y="220"/>
                  </a:lnTo>
                  <a:lnTo>
                    <a:pt x="50" y="226"/>
                  </a:lnTo>
                  <a:lnTo>
                    <a:pt x="50" y="229"/>
                  </a:lnTo>
                  <a:lnTo>
                    <a:pt x="47" y="231"/>
                  </a:lnTo>
                  <a:lnTo>
                    <a:pt x="46" y="229"/>
                  </a:lnTo>
                  <a:lnTo>
                    <a:pt x="44" y="228"/>
                  </a:lnTo>
                  <a:lnTo>
                    <a:pt x="44" y="226"/>
                  </a:lnTo>
                  <a:lnTo>
                    <a:pt x="44" y="220"/>
                  </a:lnTo>
                  <a:lnTo>
                    <a:pt x="19" y="223"/>
                  </a:lnTo>
                  <a:lnTo>
                    <a:pt x="16" y="223"/>
                  </a:lnTo>
                  <a:lnTo>
                    <a:pt x="15" y="220"/>
                  </a:lnTo>
                  <a:lnTo>
                    <a:pt x="13" y="217"/>
                  </a:lnTo>
                  <a:lnTo>
                    <a:pt x="13" y="191"/>
                  </a:lnTo>
                  <a:lnTo>
                    <a:pt x="4" y="191"/>
                  </a:lnTo>
                  <a:lnTo>
                    <a:pt x="3" y="191"/>
                  </a:lnTo>
                  <a:lnTo>
                    <a:pt x="3" y="189"/>
                  </a:lnTo>
                  <a:lnTo>
                    <a:pt x="1" y="188"/>
                  </a:lnTo>
                  <a:lnTo>
                    <a:pt x="3" y="185"/>
                  </a:lnTo>
                  <a:lnTo>
                    <a:pt x="4" y="183"/>
                  </a:lnTo>
                  <a:lnTo>
                    <a:pt x="13" y="183"/>
                  </a:lnTo>
                  <a:lnTo>
                    <a:pt x="13" y="168"/>
                  </a:lnTo>
                  <a:lnTo>
                    <a:pt x="4" y="168"/>
                  </a:lnTo>
                  <a:lnTo>
                    <a:pt x="3" y="168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3" y="162"/>
                  </a:lnTo>
                  <a:lnTo>
                    <a:pt x="4" y="162"/>
                  </a:lnTo>
                  <a:lnTo>
                    <a:pt x="12" y="161"/>
                  </a:lnTo>
                  <a:lnTo>
                    <a:pt x="12" y="146"/>
                  </a:lnTo>
                  <a:lnTo>
                    <a:pt x="4" y="148"/>
                  </a:lnTo>
                  <a:lnTo>
                    <a:pt x="1" y="146"/>
                  </a:lnTo>
                  <a:lnTo>
                    <a:pt x="1" y="145"/>
                  </a:lnTo>
                  <a:lnTo>
                    <a:pt x="1" y="142"/>
                  </a:lnTo>
                  <a:lnTo>
                    <a:pt x="4" y="140"/>
                  </a:lnTo>
                  <a:lnTo>
                    <a:pt x="12" y="139"/>
                  </a:lnTo>
                  <a:lnTo>
                    <a:pt x="12" y="125"/>
                  </a:lnTo>
                  <a:lnTo>
                    <a:pt x="4" y="125"/>
                  </a:lnTo>
                  <a:lnTo>
                    <a:pt x="3" y="125"/>
                  </a:lnTo>
                  <a:lnTo>
                    <a:pt x="1" y="124"/>
                  </a:lnTo>
                  <a:lnTo>
                    <a:pt x="1" y="122"/>
                  </a:lnTo>
                  <a:lnTo>
                    <a:pt x="1" y="119"/>
                  </a:lnTo>
                  <a:lnTo>
                    <a:pt x="4" y="118"/>
                  </a:lnTo>
                  <a:lnTo>
                    <a:pt x="12" y="118"/>
                  </a:lnTo>
                  <a:lnTo>
                    <a:pt x="12" y="103"/>
                  </a:lnTo>
                  <a:lnTo>
                    <a:pt x="4" y="103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0" y="100"/>
                  </a:lnTo>
                  <a:lnTo>
                    <a:pt x="1" y="97"/>
                  </a:lnTo>
                  <a:lnTo>
                    <a:pt x="3" y="97"/>
                  </a:lnTo>
                  <a:lnTo>
                    <a:pt x="12" y="95"/>
                  </a:lnTo>
                  <a:lnTo>
                    <a:pt x="12" y="81"/>
                  </a:lnTo>
                  <a:lnTo>
                    <a:pt x="3" y="82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3" y="75"/>
                  </a:lnTo>
                  <a:lnTo>
                    <a:pt x="10" y="73"/>
                  </a:lnTo>
                  <a:lnTo>
                    <a:pt x="10" y="66"/>
                  </a:lnTo>
                  <a:lnTo>
                    <a:pt x="3" y="66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3" y="58"/>
                  </a:lnTo>
                  <a:lnTo>
                    <a:pt x="10" y="58"/>
                  </a:lnTo>
                  <a:lnTo>
                    <a:pt x="10" y="43"/>
                  </a:lnTo>
                  <a:lnTo>
                    <a:pt x="3" y="45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0" y="36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="" xmlns:a16="http://schemas.microsoft.com/office/drawing/2014/main" id="{649D20ED-DC6A-4080-9796-529DA289C1E8}"/>
                </a:ext>
              </a:extLst>
            </p:cNvPr>
            <p:cNvGrpSpPr/>
            <p:nvPr/>
          </p:nvGrpSpPr>
          <p:grpSpPr>
            <a:xfrm>
              <a:off x="8416926" y="1336675"/>
              <a:ext cx="1506538" cy="4883151"/>
              <a:chOff x="8416926" y="1336675"/>
              <a:chExt cx="1506538" cy="4883151"/>
            </a:xfrm>
          </p:grpSpPr>
          <p:sp>
            <p:nvSpPr>
              <p:cNvPr id="153" name="Freeform 25">
                <a:extLst>
                  <a:ext uri="{FF2B5EF4-FFF2-40B4-BE49-F238E27FC236}">
                    <a16:creationId xmlns="" xmlns:a16="http://schemas.microsoft.com/office/drawing/2014/main" id="{C154B0F3-622E-4433-ABDB-9398AFDE3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926" y="1336675"/>
                <a:ext cx="1069975" cy="4883150"/>
              </a:xfrm>
              <a:custGeom>
                <a:avLst/>
                <a:gdLst>
                  <a:gd name="T0" fmla="*/ 21 w 674"/>
                  <a:gd name="T1" fmla="*/ 0 h 3076"/>
                  <a:gd name="T2" fmla="*/ 38 w 674"/>
                  <a:gd name="T3" fmla="*/ 0 h 3076"/>
                  <a:gd name="T4" fmla="*/ 53 w 674"/>
                  <a:gd name="T5" fmla="*/ 0 h 3076"/>
                  <a:gd name="T6" fmla="*/ 68 w 674"/>
                  <a:gd name="T7" fmla="*/ 1 h 3076"/>
                  <a:gd name="T8" fmla="*/ 78 w 674"/>
                  <a:gd name="T9" fmla="*/ 1 h 3076"/>
                  <a:gd name="T10" fmla="*/ 82 w 674"/>
                  <a:gd name="T11" fmla="*/ 1 h 3076"/>
                  <a:gd name="T12" fmla="*/ 674 w 674"/>
                  <a:gd name="T13" fmla="*/ 3076 h 3076"/>
                  <a:gd name="T14" fmla="*/ 544 w 674"/>
                  <a:gd name="T15" fmla="*/ 3052 h 3076"/>
                  <a:gd name="T16" fmla="*/ 0 w 674"/>
                  <a:gd name="T17" fmla="*/ 1 h 3076"/>
                  <a:gd name="T18" fmla="*/ 8 w 674"/>
                  <a:gd name="T19" fmla="*/ 0 h 3076"/>
                  <a:gd name="T20" fmla="*/ 21 w 674"/>
                  <a:gd name="T21" fmla="*/ 0 h 3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4" h="3076">
                    <a:moveTo>
                      <a:pt x="21" y="0"/>
                    </a:moveTo>
                    <a:lnTo>
                      <a:pt x="38" y="0"/>
                    </a:lnTo>
                    <a:lnTo>
                      <a:pt x="53" y="0"/>
                    </a:lnTo>
                    <a:lnTo>
                      <a:pt x="68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674" y="3076"/>
                    </a:lnTo>
                    <a:lnTo>
                      <a:pt x="544" y="3052"/>
                    </a:lnTo>
                    <a:lnTo>
                      <a:pt x="0" y="1"/>
                    </a:lnTo>
                    <a:lnTo>
                      <a:pt x="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6">
                <a:extLst>
                  <a:ext uri="{FF2B5EF4-FFF2-40B4-BE49-F238E27FC236}">
                    <a16:creationId xmlns="" xmlns:a16="http://schemas.microsoft.com/office/drawing/2014/main" id="{5B2DC6C2-5015-4E7B-8B3B-8524C9E7B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8888" y="1633538"/>
                <a:ext cx="1000125" cy="4325938"/>
              </a:xfrm>
              <a:custGeom>
                <a:avLst/>
                <a:gdLst>
                  <a:gd name="T0" fmla="*/ 0 w 630"/>
                  <a:gd name="T1" fmla="*/ 0 h 2725"/>
                  <a:gd name="T2" fmla="*/ 30 w 630"/>
                  <a:gd name="T3" fmla="*/ 2 h 2725"/>
                  <a:gd name="T4" fmla="*/ 50 w 630"/>
                  <a:gd name="T5" fmla="*/ 2 h 2725"/>
                  <a:gd name="T6" fmla="*/ 65 w 630"/>
                  <a:gd name="T7" fmla="*/ 2 h 2725"/>
                  <a:gd name="T8" fmla="*/ 70 w 630"/>
                  <a:gd name="T9" fmla="*/ 2 h 2725"/>
                  <a:gd name="T10" fmla="*/ 630 w 630"/>
                  <a:gd name="T11" fmla="*/ 2725 h 2725"/>
                  <a:gd name="T12" fmla="*/ 524 w 630"/>
                  <a:gd name="T13" fmla="*/ 2716 h 2725"/>
                  <a:gd name="T14" fmla="*/ 0 w 630"/>
                  <a:gd name="T15" fmla="*/ 0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2725">
                    <a:moveTo>
                      <a:pt x="0" y="0"/>
                    </a:moveTo>
                    <a:lnTo>
                      <a:pt x="30" y="2"/>
                    </a:lnTo>
                    <a:lnTo>
                      <a:pt x="50" y="2"/>
                    </a:lnTo>
                    <a:lnTo>
                      <a:pt x="65" y="2"/>
                    </a:lnTo>
                    <a:lnTo>
                      <a:pt x="70" y="2"/>
                    </a:lnTo>
                    <a:lnTo>
                      <a:pt x="630" y="2725"/>
                    </a:lnTo>
                    <a:lnTo>
                      <a:pt x="524" y="2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9">
                <a:extLst>
                  <a:ext uri="{FF2B5EF4-FFF2-40B4-BE49-F238E27FC236}">
                    <a16:creationId xmlns="" xmlns:a16="http://schemas.microsoft.com/office/drawing/2014/main" id="{BD0CA230-2D02-403D-BD52-9F348BA5B7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47101" y="1338262"/>
                <a:ext cx="1376363" cy="4881564"/>
              </a:xfrm>
              <a:custGeom>
                <a:avLst/>
                <a:gdLst>
                  <a:gd name="T0" fmla="*/ 653 w 867"/>
                  <a:gd name="T1" fmla="*/ 2005 h 3075"/>
                  <a:gd name="T2" fmla="*/ 428 w 867"/>
                  <a:gd name="T3" fmla="*/ 2014 h 3075"/>
                  <a:gd name="T4" fmla="*/ 516 w 867"/>
                  <a:gd name="T5" fmla="*/ 2465 h 3075"/>
                  <a:gd name="T6" fmla="*/ 733 w 867"/>
                  <a:gd name="T7" fmla="*/ 2398 h 3075"/>
                  <a:gd name="T8" fmla="*/ 653 w 867"/>
                  <a:gd name="T9" fmla="*/ 2005 h 3075"/>
                  <a:gd name="T10" fmla="*/ 328 w 867"/>
                  <a:gd name="T11" fmla="*/ 1506 h 3075"/>
                  <a:gd name="T12" fmla="*/ 416 w 867"/>
                  <a:gd name="T13" fmla="*/ 1958 h 3075"/>
                  <a:gd name="T14" fmla="*/ 642 w 867"/>
                  <a:gd name="T15" fmla="*/ 1958 h 3075"/>
                  <a:gd name="T16" fmla="*/ 557 w 867"/>
                  <a:gd name="T17" fmla="*/ 1544 h 3075"/>
                  <a:gd name="T18" fmla="*/ 328 w 867"/>
                  <a:gd name="T19" fmla="*/ 1506 h 3075"/>
                  <a:gd name="T20" fmla="*/ 230 w 867"/>
                  <a:gd name="T21" fmla="*/ 1004 h 3075"/>
                  <a:gd name="T22" fmla="*/ 318 w 867"/>
                  <a:gd name="T23" fmla="*/ 1449 h 3075"/>
                  <a:gd name="T24" fmla="*/ 548 w 867"/>
                  <a:gd name="T25" fmla="*/ 1495 h 3075"/>
                  <a:gd name="T26" fmla="*/ 464 w 867"/>
                  <a:gd name="T27" fmla="*/ 1086 h 3075"/>
                  <a:gd name="T28" fmla="*/ 230 w 867"/>
                  <a:gd name="T29" fmla="*/ 1004 h 3075"/>
                  <a:gd name="T30" fmla="*/ 131 w 867"/>
                  <a:gd name="T31" fmla="*/ 495 h 3075"/>
                  <a:gd name="T32" fmla="*/ 219 w 867"/>
                  <a:gd name="T33" fmla="*/ 948 h 3075"/>
                  <a:gd name="T34" fmla="*/ 453 w 867"/>
                  <a:gd name="T35" fmla="*/ 1038 h 3075"/>
                  <a:gd name="T36" fmla="*/ 364 w 867"/>
                  <a:gd name="T37" fmla="*/ 603 h 3075"/>
                  <a:gd name="T38" fmla="*/ 131 w 867"/>
                  <a:gd name="T39" fmla="*/ 495 h 3075"/>
                  <a:gd name="T40" fmla="*/ 0 w 867"/>
                  <a:gd name="T41" fmla="*/ 0 h 3075"/>
                  <a:gd name="T42" fmla="*/ 39 w 867"/>
                  <a:gd name="T43" fmla="*/ 21 h 3075"/>
                  <a:gd name="T44" fmla="*/ 120 w 867"/>
                  <a:gd name="T45" fmla="*/ 439 h 3075"/>
                  <a:gd name="T46" fmla="*/ 355 w 867"/>
                  <a:gd name="T47" fmla="*/ 555 h 3075"/>
                  <a:gd name="T48" fmla="*/ 279 w 867"/>
                  <a:gd name="T49" fmla="*/ 188 h 3075"/>
                  <a:gd name="T50" fmla="*/ 315 w 867"/>
                  <a:gd name="T51" fmla="*/ 205 h 3075"/>
                  <a:gd name="T52" fmla="*/ 389 w 867"/>
                  <a:gd name="T53" fmla="*/ 571 h 3075"/>
                  <a:gd name="T54" fmla="*/ 389 w 867"/>
                  <a:gd name="T55" fmla="*/ 571 h 3075"/>
                  <a:gd name="T56" fmla="*/ 398 w 867"/>
                  <a:gd name="T57" fmla="*/ 611 h 3075"/>
                  <a:gd name="T58" fmla="*/ 581 w 867"/>
                  <a:gd name="T59" fmla="*/ 1503 h 3075"/>
                  <a:gd name="T60" fmla="*/ 583 w 867"/>
                  <a:gd name="T61" fmla="*/ 1503 h 3075"/>
                  <a:gd name="T62" fmla="*/ 592 w 867"/>
                  <a:gd name="T63" fmla="*/ 1550 h 3075"/>
                  <a:gd name="T64" fmla="*/ 592 w 867"/>
                  <a:gd name="T65" fmla="*/ 1550 h 3075"/>
                  <a:gd name="T66" fmla="*/ 867 w 867"/>
                  <a:gd name="T67" fmla="*/ 2889 h 3075"/>
                  <a:gd name="T68" fmla="*/ 839 w 867"/>
                  <a:gd name="T69" fmla="*/ 2911 h 3075"/>
                  <a:gd name="T70" fmla="*/ 743 w 867"/>
                  <a:gd name="T71" fmla="*/ 2446 h 3075"/>
                  <a:gd name="T72" fmla="*/ 526 w 867"/>
                  <a:gd name="T73" fmla="*/ 2523 h 3075"/>
                  <a:gd name="T74" fmla="*/ 627 w 867"/>
                  <a:gd name="T75" fmla="*/ 3042 h 3075"/>
                  <a:gd name="T76" fmla="*/ 592 w 867"/>
                  <a:gd name="T77" fmla="*/ 3075 h 3075"/>
                  <a:gd name="T78" fmla="*/ 91 w 867"/>
                  <a:gd name="T79" fmla="*/ 476 h 3075"/>
                  <a:gd name="T80" fmla="*/ 81 w 867"/>
                  <a:gd name="T81" fmla="*/ 420 h 3075"/>
                  <a:gd name="T82" fmla="*/ 81 w 867"/>
                  <a:gd name="T83" fmla="*/ 420 h 3075"/>
                  <a:gd name="T84" fmla="*/ 0 w 867"/>
                  <a:gd name="T85" fmla="*/ 0 h 3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67" h="3075">
                    <a:moveTo>
                      <a:pt x="653" y="2005"/>
                    </a:moveTo>
                    <a:lnTo>
                      <a:pt x="428" y="2014"/>
                    </a:lnTo>
                    <a:lnTo>
                      <a:pt x="516" y="2465"/>
                    </a:lnTo>
                    <a:lnTo>
                      <a:pt x="733" y="2398"/>
                    </a:lnTo>
                    <a:lnTo>
                      <a:pt x="653" y="2005"/>
                    </a:lnTo>
                    <a:close/>
                    <a:moveTo>
                      <a:pt x="328" y="1506"/>
                    </a:moveTo>
                    <a:lnTo>
                      <a:pt x="416" y="1958"/>
                    </a:lnTo>
                    <a:lnTo>
                      <a:pt x="642" y="1958"/>
                    </a:lnTo>
                    <a:lnTo>
                      <a:pt x="557" y="1544"/>
                    </a:lnTo>
                    <a:lnTo>
                      <a:pt x="328" y="1506"/>
                    </a:lnTo>
                    <a:close/>
                    <a:moveTo>
                      <a:pt x="230" y="1004"/>
                    </a:moveTo>
                    <a:lnTo>
                      <a:pt x="318" y="1449"/>
                    </a:lnTo>
                    <a:lnTo>
                      <a:pt x="548" y="1495"/>
                    </a:lnTo>
                    <a:lnTo>
                      <a:pt x="464" y="1086"/>
                    </a:lnTo>
                    <a:lnTo>
                      <a:pt x="230" y="1004"/>
                    </a:lnTo>
                    <a:close/>
                    <a:moveTo>
                      <a:pt x="131" y="495"/>
                    </a:moveTo>
                    <a:lnTo>
                      <a:pt x="219" y="948"/>
                    </a:lnTo>
                    <a:lnTo>
                      <a:pt x="453" y="1038"/>
                    </a:lnTo>
                    <a:lnTo>
                      <a:pt x="364" y="603"/>
                    </a:lnTo>
                    <a:lnTo>
                      <a:pt x="131" y="495"/>
                    </a:lnTo>
                    <a:close/>
                    <a:moveTo>
                      <a:pt x="0" y="0"/>
                    </a:moveTo>
                    <a:lnTo>
                      <a:pt x="39" y="21"/>
                    </a:lnTo>
                    <a:lnTo>
                      <a:pt x="120" y="439"/>
                    </a:lnTo>
                    <a:lnTo>
                      <a:pt x="355" y="555"/>
                    </a:lnTo>
                    <a:lnTo>
                      <a:pt x="279" y="188"/>
                    </a:lnTo>
                    <a:lnTo>
                      <a:pt x="315" y="205"/>
                    </a:lnTo>
                    <a:lnTo>
                      <a:pt x="389" y="571"/>
                    </a:lnTo>
                    <a:lnTo>
                      <a:pt x="389" y="571"/>
                    </a:lnTo>
                    <a:lnTo>
                      <a:pt x="398" y="611"/>
                    </a:lnTo>
                    <a:lnTo>
                      <a:pt x="581" y="1503"/>
                    </a:lnTo>
                    <a:lnTo>
                      <a:pt x="583" y="1503"/>
                    </a:lnTo>
                    <a:lnTo>
                      <a:pt x="592" y="1550"/>
                    </a:lnTo>
                    <a:lnTo>
                      <a:pt x="592" y="1550"/>
                    </a:lnTo>
                    <a:lnTo>
                      <a:pt x="867" y="2889"/>
                    </a:lnTo>
                    <a:lnTo>
                      <a:pt x="839" y="2911"/>
                    </a:lnTo>
                    <a:lnTo>
                      <a:pt x="743" y="2446"/>
                    </a:lnTo>
                    <a:lnTo>
                      <a:pt x="526" y="2523"/>
                    </a:lnTo>
                    <a:lnTo>
                      <a:pt x="627" y="3042"/>
                    </a:lnTo>
                    <a:lnTo>
                      <a:pt x="592" y="3075"/>
                    </a:lnTo>
                    <a:lnTo>
                      <a:pt x="91" y="476"/>
                    </a:lnTo>
                    <a:lnTo>
                      <a:pt x="81" y="420"/>
                    </a:lnTo>
                    <a:lnTo>
                      <a:pt x="81" y="4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40">
                <a:extLst>
                  <a:ext uri="{FF2B5EF4-FFF2-40B4-BE49-F238E27FC236}">
                    <a16:creationId xmlns="" xmlns:a16="http://schemas.microsoft.com/office/drawing/2014/main" id="{1EF81429-98A6-4F4D-A96B-21FA399E7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5063" y="2124075"/>
                <a:ext cx="369888" cy="182563"/>
              </a:xfrm>
              <a:custGeom>
                <a:avLst/>
                <a:gdLst>
                  <a:gd name="T0" fmla="*/ 0 w 233"/>
                  <a:gd name="T1" fmla="*/ 0 h 115"/>
                  <a:gd name="T2" fmla="*/ 233 w 233"/>
                  <a:gd name="T3" fmla="*/ 108 h 115"/>
                  <a:gd name="T4" fmla="*/ 161 w 233"/>
                  <a:gd name="T5" fmla="*/ 115 h 115"/>
                  <a:gd name="T6" fmla="*/ 9 w 233"/>
                  <a:gd name="T7" fmla="*/ 47 h 115"/>
                  <a:gd name="T8" fmla="*/ 0 w 233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15">
                    <a:moveTo>
                      <a:pt x="0" y="0"/>
                    </a:moveTo>
                    <a:lnTo>
                      <a:pt x="233" y="108"/>
                    </a:lnTo>
                    <a:lnTo>
                      <a:pt x="161" y="115"/>
                    </a:lnTo>
                    <a:lnTo>
                      <a:pt x="9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41">
                <a:extLst>
                  <a:ext uri="{FF2B5EF4-FFF2-40B4-BE49-F238E27FC236}">
                    <a16:creationId xmlns="" xmlns:a16="http://schemas.microsoft.com/office/drawing/2014/main" id="{33133A25-970C-4507-831B-850403815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2226" y="2932113"/>
                <a:ext cx="371475" cy="149225"/>
              </a:xfrm>
              <a:custGeom>
                <a:avLst/>
                <a:gdLst>
                  <a:gd name="T0" fmla="*/ 0 w 234"/>
                  <a:gd name="T1" fmla="*/ 0 h 94"/>
                  <a:gd name="T2" fmla="*/ 234 w 234"/>
                  <a:gd name="T3" fmla="*/ 82 h 94"/>
                  <a:gd name="T4" fmla="*/ 158 w 234"/>
                  <a:gd name="T5" fmla="*/ 94 h 94"/>
                  <a:gd name="T6" fmla="*/ 10 w 234"/>
                  <a:gd name="T7" fmla="*/ 46 h 94"/>
                  <a:gd name="T8" fmla="*/ 0 w 234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94">
                    <a:moveTo>
                      <a:pt x="0" y="0"/>
                    </a:moveTo>
                    <a:lnTo>
                      <a:pt x="234" y="82"/>
                    </a:lnTo>
                    <a:lnTo>
                      <a:pt x="158" y="94"/>
                    </a:lnTo>
                    <a:lnTo>
                      <a:pt x="1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42">
                <a:extLst>
                  <a:ext uri="{FF2B5EF4-FFF2-40B4-BE49-F238E27FC236}">
                    <a16:creationId xmlns="" xmlns:a16="http://schemas.microsoft.com/office/drawing/2014/main" id="{A6D9F80F-A84D-4E67-A182-ECF38C6CC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7801" y="3729038"/>
                <a:ext cx="368300" cy="69850"/>
              </a:xfrm>
              <a:custGeom>
                <a:avLst/>
                <a:gdLst>
                  <a:gd name="T0" fmla="*/ 0 w 232"/>
                  <a:gd name="T1" fmla="*/ 0 h 44"/>
                  <a:gd name="T2" fmla="*/ 232 w 232"/>
                  <a:gd name="T3" fmla="*/ 38 h 44"/>
                  <a:gd name="T4" fmla="*/ 144 w 232"/>
                  <a:gd name="T5" fmla="*/ 44 h 44"/>
                  <a:gd name="T6" fmla="*/ 4 w 232"/>
                  <a:gd name="T7" fmla="*/ 22 h 44"/>
                  <a:gd name="T8" fmla="*/ 0 w 23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4">
                    <a:moveTo>
                      <a:pt x="0" y="0"/>
                    </a:moveTo>
                    <a:lnTo>
                      <a:pt x="232" y="38"/>
                    </a:lnTo>
                    <a:lnTo>
                      <a:pt x="144" y="44"/>
                    </a:lnTo>
                    <a:lnTo>
                      <a:pt x="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43">
                <a:extLst>
                  <a:ext uri="{FF2B5EF4-FFF2-40B4-BE49-F238E27FC236}">
                    <a16:creationId xmlns="" xmlns:a16="http://schemas.microsoft.com/office/drawing/2014/main" id="{87A18519-D153-4AC6-B774-A596868EF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6551" y="4521200"/>
                <a:ext cx="357188" cy="26988"/>
              </a:xfrm>
              <a:custGeom>
                <a:avLst/>
                <a:gdLst>
                  <a:gd name="T0" fmla="*/ 225 w 225"/>
                  <a:gd name="T1" fmla="*/ 0 h 17"/>
                  <a:gd name="T2" fmla="*/ 138 w 225"/>
                  <a:gd name="T3" fmla="*/ 12 h 17"/>
                  <a:gd name="T4" fmla="*/ 1 w 225"/>
                  <a:gd name="T5" fmla="*/ 17 h 17"/>
                  <a:gd name="T6" fmla="*/ 0 w 225"/>
                  <a:gd name="T7" fmla="*/ 9 h 17"/>
                  <a:gd name="T8" fmla="*/ 225 w 22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17">
                    <a:moveTo>
                      <a:pt x="225" y="0"/>
                    </a:moveTo>
                    <a:lnTo>
                      <a:pt x="138" y="12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44">
                <a:extLst>
                  <a:ext uri="{FF2B5EF4-FFF2-40B4-BE49-F238E27FC236}">
                    <a16:creationId xmlns="" xmlns:a16="http://schemas.microsoft.com/office/drawing/2014/main" id="{CC88094B-4650-4CB3-B4A6-48E470C41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8313" y="5145088"/>
                <a:ext cx="352425" cy="106363"/>
              </a:xfrm>
              <a:custGeom>
                <a:avLst/>
                <a:gdLst>
                  <a:gd name="T0" fmla="*/ 222 w 222"/>
                  <a:gd name="T1" fmla="*/ 0 h 67"/>
                  <a:gd name="T2" fmla="*/ 5 w 222"/>
                  <a:gd name="T3" fmla="*/ 67 h 67"/>
                  <a:gd name="T4" fmla="*/ 0 w 222"/>
                  <a:gd name="T5" fmla="*/ 48 h 67"/>
                  <a:gd name="T6" fmla="*/ 131 w 222"/>
                  <a:gd name="T7" fmla="*/ 9 h 67"/>
                  <a:gd name="T8" fmla="*/ 222 w 222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67">
                    <a:moveTo>
                      <a:pt x="222" y="0"/>
                    </a:moveTo>
                    <a:lnTo>
                      <a:pt x="5" y="67"/>
                    </a:lnTo>
                    <a:lnTo>
                      <a:pt x="0" y="48"/>
                    </a:lnTo>
                    <a:lnTo>
                      <a:pt x="131" y="9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6" name="Content Placeholder 4">
            <a:extLst>
              <a:ext uri="{FF2B5EF4-FFF2-40B4-BE49-F238E27FC236}">
                <a16:creationId xmlns="" xmlns:a16="http://schemas.microsoft.com/office/drawing/2014/main" id="{9C21286A-D8B3-4298-BD1B-0C0084A520C1}"/>
              </a:ext>
            </a:extLst>
          </p:cNvPr>
          <p:cNvSpPr txBox="1">
            <a:spLocks/>
          </p:cNvSpPr>
          <p:nvPr/>
        </p:nvSpPr>
        <p:spPr>
          <a:xfrm>
            <a:off x="2387252" y="1566258"/>
            <a:ext cx="3871193" cy="88433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Peneliti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Berkualifikasi</a:t>
            </a:r>
            <a:r>
              <a:rPr lang="en-US" sz="2000" b="1" dirty="0">
                <a:solidFill>
                  <a:schemeClr val="bg1"/>
                </a:solidFill>
              </a:rPr>
              <a:t> S3 </a:t>
            </a:r>
            <a:r>
              <a:rPr lang="en-US" sz="4000" b="1" dirty="0">
                <a:solidFill>
                  <a:schemeClr val="bg1"/>
                </a:solidFill>
              </a:rPr>
              <a:t>15%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orang </a:t>
            </a:r>
            <a:r>
              <a:rPr lang="en-US" sz="2000" b="1" dirty="0" err="1">
                <a:solidFill>
                  <a:schemeClr val="bg1"/>
                </a:solidFill>
              </a:rPr>
              <a:t>dari</a:t>
            </a:r>
            <a:r>
              <a:rPr lang="en-US" sz="2000" b="1" dirty="0">
                <a:solidFill>
                  <a:schemeClr val="bg1"/>
                </a:solidFill>
              </a:rPr>
              <a:t> total </a:t>
            </a:r>
            <a:r>
              <a:rPr lang="en-US" sz="2000" b="1" dirty="0" err="1">
                <a:solidFill>
                  <a:schemeClr val="bg1"/>
                </a:solidFill>
              </a:rPr>
              <a:t>Peneliti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7" name="Content Placeholder 4">
            <a:extLst>
              <a:ext uri="{FF2B5EF4-FFF2-40B4-BE49-F238E27FC236}">
                <a16:creationId xmlns="" xmlns:a16="http://schemas.microsoft.com/office/drawing/2014/main" id="{4CA39BD0-8BC0-41B1-A63D-8B8F9C1F4E79}"/>
              </a:ext>
            </a:extLst>
          </p:cNvPr>
          <p:cNvSpPr txBox="1">
            <a:spLocks/>
          </p:cNvSpPr>
          <p:nvPr/>
        </p:nvSpPr>
        <p:spPr>
          <a:xfrm>
            <a:off x="2397614" y="2504371"/>
            <a:ext cx="3888886" cy="7891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Jumlah</a:t>
            </a:r>
            <a:r>
              <a:rPr lang="en-US" sz="2000" b="1" dirty="0">
                <a:solidFill>
                  <a:schemeClr val="bg1"/>
                </a:solidFill>
              </a:rPr>
              <a:t> SDM </a:t>
            </a:r>
            <a:r>
              <a:rPr lang="en-US" sz="2000" b="1" dirty="0" err="1">
                <a:solidFill>
                  <a:schemeClr val="bg1"/>
                </a:solidFill>
              </a:rPr>
              <a:t>Peneliti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3700" b="1" dirty="0">
                <a:solidFill>
                  <a:schemeClr val="bg1"/>
                </a:solidFill>
              </a:rPr>
              <a:t>1.071</a:t>
            </a:r>
            <a:r>
              <a:rPr lang="en-US" sz="2000" b="1" dirty="0">
                <a:solidFill>
                  <a:schemeClr val="bg1"/>
                </a:solidFill>
              </a:rPr>
              <a:t> orang per </a:t>
            </a:r>
            <a:r>
              <a:rPr lang="en-US" sz="2000" b="1" dirty="0" err="1">
                <a:solidFill>
                  <a:schemeClr val="bg1"/>
                </a:solidFill>
              </a:rPr>
              <a:t>juta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penduduk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8" name="Content Placeholder 4">
            <a:extLst>
              <a:ext uri="{FF2B5EF4-FFF2-40B4-BE49-F238E27FC236}">
                <a16:creationId xmlns="" xmlns:a16="http://schemas.microsoft.com/office/drawing/2014/main" id="{BB125B73-5388-41CA-81AD-0A28242B0519}"/>
              </a:ext>
            </a:extLst>
          </p:cNvPr>
          <p:cNvSpPr txBox="1">
            <a:spLocks/>
          </p:cNvSpPr>
          <p:nvPr/>
        </p:nvSpPr>
        <p:spPr>
          <a:xfrm>
            <a:off x="2392774" y="3375806"/>
            <a:ext cx="3893727" cy="859726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2% </a:t>
            </a:r>
            <a:r>
              <a:rPr lang="en-US" sz="2000" b="1" dirty="0" err="1">
                <a:solidFill>
                  <a:schemeClr val="bg1"/>
                </a:solidFill>
              </a:rPr>
              <a:t>Rendahnya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Produktifitas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Peneliti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9" name="Content Placeholder 4">
            <a:extLst>
              <a:ext uri="{FF2B5EF4-FFF2-40B4-BE49-F238E27FC236}">
                <a16:creationId xmlns="" xmlns:a16="http://schemas.microsoft.com/office/drawing/2014/main" id="{F5F182DB-4036-449B-BE55-A6F9F8BB760F}"/>
              </a:ext>
            </a:extLst>
          </p:cNvPr>
          <p:cNvSpPr txBox="1">
            <a:spLocks/>
          </p:cNvSpPr>
          <p:nvPr/>
        </p:nvSpPr>
        <p:spPr>
          <a:xfrm>
            <a:off x="2378024" y="4235531"/>
            <a:ext cx="3889648" cy="755906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Rasio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kandidat</a:t>
            </a:r>
            <a:r>
              <a:rPr lang="en-US" sz="2200" b="1" dirty="0">
                <a:solidFill>
                  <a:schemeClr val="bg1"/>
                </a:solidFill>
              </a:rPr>
              <a:t> SDM </a:t>
            </a:r>
            <a:r>
              <a:rPr lang="en-US" sz="2200" b="1" dirty="0" err="1">
                <a:solidFill>
                  <a:schemeClr val="bg1"/>
                </a:solidFill>
              </a:rPr>
              <a:t>Iptek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5,6% </a:t>
            </a:r>
            <a:r>
              <a:rPr lang="en-US" sz="2200" b="1" dirty="0" err="1">
                <a:solidFill>
                  <a:schemeClr val="bg1"/>
                </a:solidFill>
              </a:rPr>
              <a:t>masih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rendah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0" name="Content Placeholder 4">
            <a:extLst>
              <a:ext uri="{FF2B5EF4-FFF2-40B4-BE49-F238E27FC236}">
                <a16:creationId xmlns="" xmlns:a16="http://schemas.microsoft.com/office/drawing/2014/main" id="{32D9A76A-A833-4750-A465-D457BF7C7BAB}"/>
              </a:ext>
            </a:extLst>
          </p:cNvPr>
          <p:cNvSpPr txBox="1">
            <a:spLocks/>
          </p:cNvSpPr>
          <p:nvPr/>
        </p:nvSpPr>
        <p:spPr>
          <a:xfrm>
            <a:off x="2394759" y="5085928"/>
            <a:ext cx="1784333" cy="106028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err="1">
                <a:solidFill>
                  <a:schemeClr val="bg1"/>
                </a:solidFill>
              </a:rPr>
              <a:t>Rendahnya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kapasitas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&amp; </a:t>
            </a:r>
            <a:r>
              <a:rPr lang="en-US" sz="1800" b="1" dirty="0" err="1">
                <a:solidFill>
                  <a:schemeClr val="bg1"/>
                </a:solidFill>
              </a:rPr>
              <a:t>kompetensi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Riset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Grup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0FB103A5-C32E-417C-9C56-8AF0C020B1F7}"/>
              </a:ext>
            </a:extLst>
          </p:cNvPr>
          <p:cNvGrpSpPr/>
          <p:nvPr/>
        </p:nvGrpSpPr>
        <p:grpSpPr>
          <a:xfrm>
            <a:off x="8981727" y="3100616"/>
            <a:ext cx="1414197" cy="2976319"/>
            <a:chOff x="4446428" y="1524000"/>
            <a:chExt cx="2011680" cy="4233781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43B2B380-3E23-4BD5-BFC0-79420EE136C3}"/>
                </a:ext>
              </a:extLst>
            </p:cNvPr>
            <p:cNvGrpSpPr/>
            <p:nvPr/>
          </p:nvGrpSpPr>
          <p:grpSpPr>
            <a:xfrm>
              <a:off x="4571999" y="1524000"/>
              <a:ext cx="1597026" cy="4124325"/>
              <a:chOff x="3732213" y="1524000"/>
              <a:chExt cx="1597026" cy="4124325"/>
            </a:xfrm>
          </p:grpSpPr>
          <p:sp>
            <p:nvSpPr>
              <p:cNvPr id="104" name="Freeform 6">
                <a:extLst>
                  <a:ext uri="{FF2B5EF4-FFF2-40B4-BE49-F238E27FC236}">
                    <a16:creationId xmlns="" xmlns:a16="http://schemas.microsoft.com/office/drawing/2014/main" id="{BF04E6ED-7C73-469B-84D9-336FBC46A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276" y="2782888"/>
                <a:ext cx="506413" cy="796925"/>
              </a:xfrm>
              <a:custGeom>
                <a:avLst/>
                <a:gdLst/>
                <a:ahLst/>
                <a:cxnLst>
                  <a:cxn ang="0">
                    <a:pos x="268" y="0"/>
                  </a:cxn>
                  <a:cxn ang="0">
                    <a:pos x="319" y="442"/>
                  </a:cxn>
                  <a:cxn ang="0">
                    <a:pos x="86" y="502"/>
                  </a:cxn>
                  <a:cxn ang="0">
                    <a:pos x="0" y="26"/>
                  </a:cxn>
                  <a:cxn ang="0">
                    <a:pos x="2" y="26"/>
                  </a:cxn>
                  <a:cxn ang="0">
                    <a:pos x="10" y="25"/>
                  </a:cxn>
                  <a:cxn ang="0">
                    <a:pos x="22" y="25"/>
                  </a:cxn>
                  <a:cxn ang="0">
                    <a:pos x="39" y="24"/>
                  </a:cxn>
                  <a:cxn ang="0">
                    <a:pos x="59" y="23"/>
                  </a:cxn>
                  <a:cxn ang="0">
                    <a:pos x="83" y="21"/>
                  </a:cxn>
                  <a:cxn ang="0">
                    <a:pos x="110" y="19"/>
                  </a:cxn>
                  <a:cxn ang="0">
                    <a:pos x="139" y="16"/>
                  </a:cxn>
                  <a:cxn ang="0">
                    <a:pos x="170" y="13"/>
                  </a:cxn>
                  <a:cxn ang="0">
                    <a:pos x="201" y="9"/>
                  </a:cxn>
                  <a:cxn ang="0">
                    <a:pos x="234" y="5"/>
                  </a:cxn>
                  <a:cxn ang="0">
                    <a:pos x="268" y="0"/>
                  </a:cxn>
                </a:cxnLst>
                <a:rect l="0" t="0" r="r" b="b"/>
                <a:pathLst>
                  <a:path w="319" h="502">
                    <a:moveTo>
                      <a:pt x="268" y="0"/>
                    </a:moveTo>
                    <a:lnTo>
                      <a:pt x="319" y="442"/>
                    </a:lnTo>
                    <a:lnTo>
                      <a:pt x="86" y="502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10" y="25"/>
                    </a:lnTo>
                    <a:lnTo>
                      <a:pt x="22" y="25"/>
                    </a:lnTo>
                    <a:lnTo>
                      <a:pt x="39" y="24"/>
                    </a:lnTo>
                    <a:lnTo>
                      <a:pt x="59" y="23"/>
                    </a:lnTo>
                    <a:lnTo>
                      <a:pt x="83" y="21"/>
                    </a:lnTo>
                    <a:lnTo>
                      <a:pt x="110" y="19"/>
                    </a:lnTo>
                    <a:lnTo>
                      <a:pt x="139" y="16"/>
                    </a:lnTo>
                    <a:lnTo>
                      <a:pt x="170" y="13"/>
                    </a:lnTo>
                    <a:lnTo>
                      <a:pt x="201" y="9"/>
                    </a:lnTo>
                    <a:lnTo>
                      <a:pt x="234" y="5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4F8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7">
                <a:extLst>
                  <a:ext uri="{FF2B5EF4-FFF2-40B4-BE49-F238E27FC236}">
                    <a16:creationId xmlns="" xmlns:a16="http://schemas.microsoft.com/office/drawing/2014/main" id="{4B3276F4-35EC-4B3B-A1B5-EB156C299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738" y="4044950"/>
                <a:ext cx="666750" cy="1539875"/>
              </a:xfrm>
              <a:custGeom>
                <a:avLst/>
                <a:gdLst/>
                <a:ahLst/>
                <a:cxnLst>
                  <a:cxn ang="0">
                    <a:pos x="292" y="6"/>
                  </a:cxn>
                  <a:cxn ang="0">
                    <a:pos x="420" y="55"/>
                  </a:cxn>
                  <a:cxn ang="0">
                    <a:pos x="418" y="75"/>
                  </a:cxn>
                  <a:cxn ang="0">
                    <a:pos x="415" y="109"/>
                  </a:cxn>
                  <a:cxn ang="0">
                    <a:pos x="411" y="157"/>
                  </a:cxn>
                  <a:cxn ang="0">
                    <a:pos x="407" y="213"/>
                  </a:cxn>
                  <a:cxn ang="0">
                    <a:pos x="398" y="337"/>
                  </a:cxn>
                  <a:cxn ang="0">
                    <a:pos x="394" y="398"/>
                  </a:cxn>
                  <a:cxn ang="0">
                    <a:pos x="390" y="453"/>
                  </a:cxn>
                  <a:cxn ang="0">
                    <a:pos x="388" y="500"/>
                  </a:cxn>
                  <a:cxn ang="0">
                    <a:pos x="387" y="541"/>
                  </a:cxn>
                  <a:cxn ang="0">
                    <a:pos x="386" y="620"/>
                  </a:cxn>
                  <a:cxn ang="0">
                    <a:pos x="387" y="768"/>
                  </a:cxn>
                  <a:cxn ang="0">
                    <a:pos x="388" y="879"/>
                  </a:cxn>
                  <a:cxn ang="0">
                    <a:pos x="258" y="970"/>
                  </a:cxn>
                  <a:cxn ang="0">
                    <a:pos x="253" y="920"/>
                  </a:cxn>
                  <a:cxn ang="0">
                    <a:pos x="251" y="853"/>
                  </a:cxn>
                  <a:cxn ang="0">
                    <a:pos x="249" y="775"/>
                  </a:cxn>
                  <a:cxn ang="0">
                    <a:pos x="250" y="649"/>
                  </a:cxn>
                  <a:cxn ang="0">
                    <a:pos x="251" y="566"/>
                  </a:cxn>
                  <a:cxn ang="0">
                    <a:pos x="254" y="491"/>
                  </a:cxn>
                  <a:cxn ang="0">
                    <a:pos x="256" y="430"/>
                  </a:cxn>
                  <a:cxn ang="0">
                    <a:pos x="262" y="344"/>
                  </a:cxn>
                  <a:cxn ang="0">
                    <a:pos x="266" y="287"/>
                  </a:cxn>
                  <a:cxn ang="0">
                    <a:pos x="269" y="240"/>
                  </a:cxn>
                  <a:cxn ang="0">
                    <a:pos x="272" y="205"/>
                  </a:cxn>
                  <a:cxn ang="0">
                    <a:pos x="273" y="185"/>
                  </a:cxn>
                  <a:cxn ang="0">
                    <a:pos x="154" y="186"/>
                  </a:cxn>
                  <a:cxn ang="0">
                    <a:pos x="159" y="234"/>
                  </a:cxn>
                  <a:cxn ang="0">
                    <a:pos x="163" y="300"/>
                  </a:cxn>
                  <a:cxn ang="0">
                    <a:pos x="165" y="377"/>
                  </a:cxn>
                  <a:cxn ang="0">
                    <a:pos x="166" y="461"/>
                  </a:cxn>
                  <a:cxn ang="0">
                    <a:pos x="165" y="687"/>
                  </a:cxn>
                  <a:cxn ang="0">
                    <a:pos x="165" y="745"/>
                  </a:cxn>
                  <a:cxn ang="0">
                    <a:pos x="163" y="803"/>
                  </a:cxn>
                  <a:cxn ang="0">
                    <a:pos x="160" y="857"/>
                  </a:cxn>
                  <a:cxn ang="0">
                    <a:pos x="157" y="902"/>
                  </a:cxn>
                  <a:cxn ang="0">
                    <a:pos x="154" y="935"/>
                  </a:cxn>
                  <a:cxn ang="0">
                    <a:pos x="152" y="953"/>
                  </a:cxn>
                  <a:cxn ang="0">
                    <a:pos x="20" y="917"/>
                  </a:cxn>
                  <a:cxn ang="0">
                    <a:pos x="21" y="907"/>
                  </a:cxn>
                  <a:cxn ang="0">
                    <a:pos x="22" y="876"/>
                  </a:cxn>
                  <a:cxn ang="0">
                    <a:pos x="24" y="828"/>
                  </a:cxn>
                  <a:cxn ang="0">
                    <a:pos x="25" y="764"/>
                  </a:cxn>
                  <a:cxn ang="0">
                    <a:pos x="26" y="642"/>
                  </a:cxn>
                  <a:cxn ang="0">
                    <a:pos x="24" y="546"/>
                  </a:cxn>
                  <a:cxn ang="0">
                    <a:pos x="21" y="468"/>
                  </a:cxn>
                  <a:cxn ang="0">
                    <a:pos x="17" y="387"/>
                  </a:cxn>
                  <a:cxn ang="0">
                    <a:pos x="14" y="308"/>
                  </a:cxn>
                  <a:cxn ang="0">
                    <a:pos x="10" y="234"/>
                  </a:cxn>
                  <a:cxn ang="0">
                    <a:pos x="7" y="168"/>
                  </a:cxn>
                  <a:cxn ang="0">
                    <a:pos x="4" y="114"/>
                  </a:cxn>
                  <a:cxn ang="0">
                    <a:pos x="2" y="75"/>
                  </a:cxn>
                  <a:cxn ang="0">
                    <a:pos x="0" y="54"/>
                  </a:cxn>
                  <a:cxn ang="0">
                    <a:pos x="241" y="0"/>
                  </a:cxn>
                </a:cxnLst>
                <a:rect l="0" t="0" r="r" b="b"/>
                <a:pathLst>
                  <a:path w="420" h="970">
                    <a:moveTo>
                      <a:pt x="241" y="0"/>
                    </a:moveTo>
                    <a:lnTo>
                      <a:pt x="292" y="6"/>
                    </a:lnTo>
                    <a:lnTo>
                      <a:pt x="420" y="53"/>
                    </a:lnTo>
                    <a:lnTo>
                      <a:pt x="420" y="55"/>
                    </a:lnTo>
                    <a:lnTo>
                      <a:pt x="419" y="63"/>
                    </a:lnTo>
                    <a:lnTo>
                      <a:pt x="418" y="75"/>
                    </a:lnTo>
                    <a:lnTo>
                      <a:pt x="417" y="91"/>
                    </a:lnTo>
                    <a:lnTo>
                      <a:pt x="415" y="109"/>
                    </a:lnTo>
                    <a:lnTo>
                      <a:pt x="414" y="131"/>
                    </a:lnTo>
                    <a:lnTo>
                      <a:pt x="411" y="157"/>
                    </a:lnTo>
                    <a:lnTo>
                      <a:pt x="409" y="184"/>
                    </a:lnTo>
                    <a:lnTo>
                      <a:pt x="407" y="213"/>
                    </a:lnTo>
                    <a:lnTo>
                      <a:pt x="403" y="274"/>
                    </a:lnTo>
                    <a:lnTo>
                      <a:pt x="398" y="337"/>
                    </a:lnTo>
                    <a:lnTo>
                      <a:pt x="395" y="368"/>
                    </a:lnTo>
                    <a:lnTo>
                      <a:pt x="394" y="398"/>
                    </a:lnTo>
                    <a:lnTo>
                      <a:pt x="391" y="427"/>
                    </a:lnTo>
                    <a:lnTo>
                      <a:pt x="390" y="453"/>
                    </a:lnTo>
                    <a:lnTo>
                      <a:pt x="389" y="478"/>
                    </a:lnTo>
                    <a:lnTo>
                      <a:pt x="388" y="500"/>
                    </a:lnTo>
                    <a:lnTo>
                      <a:pt x="388" y="519"/>
                    </a:lnTo>
                    <a:lnTo>
                      <a:pt x="387" y="541"/>
                    </a:lnTo>
                    <a:lnTo>
                      <a:pt x="387" y="591"/>
                    </a:lnTo>
                    <a:lnTo>
                      <a:pt x="386" y="620"/>
                    </a:lnTo>
                    <a:lnTo>
                      <a:pt x="386" y="738"/>
                    </a:lnTo>
                    <a:lnTo>
                      <a:pt x="387" y="768"/>
                    </a:lnTo>
                    <a:lnTo>
                      <a:pt x="387" y="863"/>
                    </a:lnTo>
                    <a:lnTo>
                      <a:pt x="388" y="879"/>
                    </a:lnTo>
                    <a:lnTo>
                      <a:pt x="388" y="902"/>
                    </a:lnTo>
                    <a:lnTo>
                      <a:pt x="258" y="970"/>
                    </a:lnTo>
                    <a:lnTo>
                      <a:pt x="255" y="947"/>
                    </a:lnTo>
                    <a:lnTo>
                      <a:pt x="253" y="920"/>
                    </a:lnTo>
                    <a:lnTo>
                      <a:pt x="251" y="888"/>
                    </a:lnTo>
                    <a:lnTo>
                      <a:pt x="251" y="853"/>
                    </a:lnTo>
                    <a:lnTo>
                      <a:pt x="250" y="815"/>
                    </a:lnTo>
                    <a:lnTo>
                      <a:pt x="249" y="775"/>
                    </a:lnTo>
                    <a:lnTo>
                      <a:pt x="249" y="691"/>
                    </a:lnTo>
                    <a:lnTo>
                      <a:pt x="250" y="649"/>
                    </a:lnTo>
                    <a:lnTo>
                      <a:pt x="251" y="607"/>
                    </a:lnTo>
                    <a:lnTo>
                      <a:pt x="251" y="566"/>
                    </a:lnTo>
                    <a:lnTo>
                      <a:pt x="252" y="527"/>
                    </a:lnTo>
                    <a:lnTo>
                      <a:pt x="254" y="491"/>
                    </a:lnTo>
                    <a:lnTo>
                      <a:pt x="254" y="458"/>
                    </a:lnTo>
                    <a:lnTo>
                      <a:pt x="256" y="430"/>
                    </a:lnTo>
                    <a:lnTo>
                      <a:pt x="258" y="405"/>
                    </a:lnTo>
                    <a:lnTo>
                      <a:pt x="262" y="344"/>
                    </a:lnTo>
                    <a:lnTo>
                      <a:pt x="264" y="315"/>
                    </a:lnTo>
                    <a:lnTo>
                      <a:pt x="266" y="287"/>
                    </a:lnTo>
                    <a:lnTo>
                      <a:pt x="268" y="263"/>
                    </a:lnTo>
                    <a:lnTo>
                      <a:pt x="269" y="240"/>
                    </a:lnTo>
                    <a:lnTo>
                      <a:pt x="271" y="220"/>
                    </a:lnTo>
                    <a:lnTo>
                      <a:pt x="272" y="205"/>
                    </a:lnTo>
                    <a:lnTo>
                      <a:pt x="273" y="193"/>
                    </a:lnTo>
                    <a:lnTo>
                      <a:pt x="273" y="185"/>
                    </a:lnTo>
                    <a:lnTo>
                      <a:pt x="273" y="183"/>
                    </a:lnTo>
                    <a:lnTo>
                      <a:pt x="154" y="186"/>
                    </a:lnTo>
                    <a:lnTo>
                      <a:pt x="157" y="208"/>
                    </a:lnTo>
                    <a:lnTo>
                      <a:pt x="159" y="234"/>
                    </a:lnTo>
                    <a:lnTo>
                      <a:pt x="162" y="265"/>
                    </a:lnTo>
                    <a:lnTo>
                      <a:pt x="163" y="300"/>
                    </a:lnTo>
                    <a:lnTo>
                      <a:pt x="164" y="338"/>
                    </a:lnTo>
                    <a:lnTo>
                      <a:pt x="165" y="377"/>
                    </a:lnTo>
                    <a:lnTo>
                      <a:pt x="165" y="418"/>
                    </a:lnTo>
                    <a:lnTo>
                      <a:pt x="166" y="461"/>
                    </a:lnTo>
                    <a:lnTo>
                      <a:pt x="166" y="656"/>
                    </a:lnTo>
                    <a:lnTo>
                      <a:pt x="165" y="687"/>
                    </a:lnTo>
                    <a:lnTo>
                      <a:pt x="165" y="714"/>
                    </a:lnTo>
                    <a:lnTo>
                      <a:pt x="165" y="745"/>
                    </a:lnTo>
                    <a:lnTo>
                      <a:pt x="164" y="775"/>
                    </a:lnTo>
                    <a:lnTo>
                      <a:pt x="163" y="803"/>
                    </a:lnTo>
                    <a:lnTo>
                      <a:pt x="162" y="831"/>
                    </a:lnTo>
                    <a:lnTo>
                      <a:pt x="160" y="857"/>
                    </a:lnTo>
                    <a:lnTo>
                      <a:pt x="158" y="881"/>
                    </a:lnTo>
                    <a:lnTo>
                      <a:pt x="157" y="902"/>
                    </a:lnTo>
                    <a:lnTo>
                      <a:pt x="155" y="920"/>
                    </a:lnTo>
                    <a:lnTo>
                      <a:pt x="154" y="935"/>
                    </a:lnTo>
                    <a:lnTo>
                      <a:pt x="153" y="946"/>
                    </a:lnTo>
                    <a:lnTo>
                      <a:pt x="152" y="953"/>
                    </a:lnTo>
                    <a:lnTo>
                      <a:pt x="152" y="956"/>
                    </a:lnTo>
                    <a:lnTo>
                      <a:pt x="20" y="917"/>
                    </a:lnTo>
                    <a:lnTo>
                      <a:pt x="20" y="915"/>
                    </a:lnTo>
                    <a:lnTo>
                      <a:pt x="21" y="907"/>
                    </a:lnTo>
                    <a:lnTo>
                      <a:pt x="21" y="894"/>
                    </a:lnTo>
                    <a:lnTo>
                      <a:pt x="22" y="876"/>
                    </a:lnTo>
                    <a:lnTo>
                      <a:pt x="23" y="854"/>
                    </a:lnTo>
                    <a:lnTo>
                      <a:pt x="24" y="828"/>
                    </a:lnTo>
                    <a:lnTo>
                      <a:pt x="24" y="798"/>
                    </a:lnTo>
                    <a:lnTo>
                      <a:pt x="25" y="764"/>
                    </a:lnTo>
                    <a:lnTo>
                      <a:pt x="26" y="727"/>
                    </a:lnTo>
                    <a:lnTo>
                      <a:pt x="26" y="642"/>
                    </a:lnTo>
                    <a:lnTo>
                      <a:pt x="25" y="595"/>
                    </a:lnTo>
                    <a:lnTo>
                      <a:pt x="24" y="546"/>
                    </a:lnTo>
                    <a:lnTo>
                      <a:pt x="22" y="507"/>
                    </a:lnTo>
                    <a:lnTo>
                      <a:pt x="21" y="468"/>
                    </a:lnTo>
                    <a:lnTo>
                      <a:pt x="20" y="427"/>
                    </a:lnTo>
                    <a:lnTo>
                      <a:pt x="17" y="387"/>
                    </a:lnTo>
                    <a:lnTo>
                      <a:pt x="16" y="346"/>
                    </a:lnTo>
                    <a:lnTo>
                      <a:pt x="14" y="308"/>
                    </a:lnTo>
                    <a:lnTo>
                      <a:pt x="13" y="270"/>
                    </a:lnTo>
                    <a:lnTo>
                      <a:pt x="10" y="234"/>
                    </a:lnTo>
                    <a:lnTo>
                      <a:pt x="9" y="199"/>
                    </a:lnTo>
                    <a:lnTo>
                      <a:pt x="7" y="168"/>
                    </a:lnTo>
                    <a:lnTo>
                      <a:pt x="6" y="139"/>
                    </a:lnTo>
                    <a:lnTo>
                      <a:pt x="4" y="114"/>
                    </a:lnTo>
                    <a:lnTo>
                      <a:pt x="2" y="92"/>
                    </a:lnTo>
                    <a:lnTo>
                      <a:pt x="2" y="75"/>
                    </a:lnTo>
                    <a:lnTo>
                      <a:pt x="1" y="61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8">
                <a:extLst>
                  <a:ext uri="{FF2B5EF4-FFF2-40B4-BE49-F238E27FC236}">
                    <a16:creationId xmlns="" xmlns:a16="http://schemas.microsoft.com/office/drawing/2014/main" id="{3F803175-DDE2-4E6B-8D44-2DDCA4FC3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701" y="5438775"/>
                <a:ext cx="300038" cy="193675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10" y="1"/>
                  </a:cxn>
                  <a:cxn ang="0">
                    <a:pos x="126" y="5"/>
                  </a:cxn>
                  <a:cxn ang="0">
                    <a:pos x="139" y="10"/>
                  </a:cxn>
                  <a:cxn ang="0">
                    <a:pos x="151" y="17"/>
                  </a:cxn>
                  <a:cxn ang="0">
                    <a:pos x="161" y="27"/>
                  </a:cxn>
                  <a:cxn ang="0">
                    <a:pos x="168" y="37"/>
                  </a:cxn>
                  <a:cxn ang="0">
                    <a:pos x="175" y="48"/>
                  </a:cxn>
                  <a:cxn ang="0">
                    <a:pos x="179" y="58"/>
                  </a:cxn>
                  <a:cxn ang="0">
                    <a:pos x="183" y="69"/>
                  </a:cxn>
                  <a:cxn ang="0">
                    <a:pos x="186" y="79"/>
                  </a:cxn>
                  <a:cxn ang="0">
                    <a:pos x="187" y="89"/>
                  </a:cxn>
                  <a:cxn ang="0">
                    <a:pos x="188" y="97"/>
                  </a:cxn>
                  <a:cxn ang="0">
                    <a:pos x="189" y="103"/>
                  </a:cxn>
                  <a:cxn ang="0">
                    <a:pos x="189" y="108"/>
                  </a:cxn>
                  <a:cxn ang="0">
                    <a:pos x="187" y="109"/>
                  </a:cxn>
                  <a:cxn ang="0">
                    <a:pos x="180" y="110"/>
                  </a:cxn>
                  <a:cxn ang="0">
                    <a:pos x="171" y="112"/>
                  </a:cxn>
                  <a:cxn ang="0">
                    <a:pos x="158" y="115"/>
                  </a:cxn>
                  <a:cxn ang="0">
                    <a:pos x="142" y="117"/>
                  </a:cxn>
                  <a:cxn ang="0">
                    <a:pos x="124" y="119"/>
                  </a:cxn>
                  <a:cxn ang="0">
                    <a:pos x="105" y="121"/>
                  </a:cxn>
                  <a:cxn ang="0">
                    <a:pos x="83" y="122"/>
                  </a:cxn>
                  <a:cxn ang="0">
                    <a:pos x="61" y="122"/>
                  </a:cxn>
                  <a:cxn ang="0">
                    <a:pos x="44" y="121"/>
                  </a:cxn>
                  <a:cxn ang="0">
                    <a:pos x="30" y="120"/>
                  </a:cxn>
                  <a:cxn ang="0">
                    <a:pos x="19" y="117"/>
                  </a:cxn>
                  <a:cxn ang="0">
                    <a:pos x="11" y="115"/>
                  </a:cxn>
                  <a:cxn ang="0">
                    <a:pos x="5" y="112"/>
                  </a:cxn>
                  <a:cxn ang="0">
                    <a:pos x="2" y="110"/>
                  </a:cxn>
                  <a:cxn ang="0">
                    <a:pos x="1" y="109"/>
                  </a:cxn>
                  <a:cxn ang="0">
                    <a:pos x="0" y="108"/>
                  </a:cxn>
                  <a:cxn ang="0">
                    <a:pos x="0" y="96"/>
                  </a:cxn>
                  <a:cxn ang="0">
                    <a:pos x="2" y="88"/>
                  </a:cxn>
                  <a:cxn ang="0">
                    <a:pos x="3" y="78"/>
                  </a:cxn>
                  <a:cxn ang="0">
                    <a:pos x="5" y="67"/>
                  </a:cxn>
                  <a:cxn ang="0">
                    <a:pos x="9" y="56"/>
                  </a:cxn>
                  <a:cxn ang="0">
                    <a:pos x="15" y="44"/>
                  </a:cxn>
                  <a:cxn ang="0">
                    <a:pos x="22" y="33"/>
                  </a:cxn>
                  <a:cxn ang="0">
                    <a:pos x="31" y="23"/>
                  </a:cxn>
                  <a:cxn ang="0">
                    <a:pos x="42" y="14"/>
                  </a:cxn>
                  <a:cxn ang="0">
                    <a:pos x="56" y="7"/>
                  </a:cxn>
                  <a:cxn ang="0">
                    <a:pos x="72" y="2"/>
                  </a:cxn>
                  <a:cxn ang="0">
                    <a:pos x="92" y="0"/>
                  </a:cxn>
                </a:cxnLst>
                <a:rect l="0" t="0" r="r" b="b"/>
                <a:pathLst>
                  <a:path w="189" h="122">
                    <a:moveTo>
                      <a:pt x="92" y="0"/>
                    </a:moveTo>
                    <a:lnTo>
                      <a:pt x="110" y="1"/>
                    </a:lnTo>
                    <a:lnTo>
                      <a:pt x="126" y="5"/>
                    </a:lnTo>
                    <a:lnTo>
                      <a:pt x="139" y="10"/>
                    </a:lnTo>
                    <a:lnTo>
                      <a:pt x="151" y="17"/>
                    </a:lnTo>
                    <a:lnTo>
                      <a:pt x="161" y="27"/>
                    </a:lnTo>
                    <a:lnTo>
                      <a:pt x="168" y="37"/>
                    </a:lnTo>
                    <a:lnTo>
                      <a:pt x="175" y="48"/>
                    </a:lnTo>
                    <a:lnTo>
                      <a:pt x="179" y="58"/>
                    </a:lnTo>
                    <a:lnTo>
                      <a:pt x="183" y="69"/>
                    </a:lnTo>
                    <a:lnTo>
                      <a:pt x="186" y="79"/>
                    </a:lnTo>
                    <a:lnTo>
                      <a:pt x="187" y="89"/>
                    </a:lnTo>
                    <a:lnTo>
                      <a:pt x="188" y="97"/>
                    </a:lnTo>
                    <a:lnTo>
                      <a:pt x="189" y="103"/>
                    </a:lnTo>
                    <a:lnTo>
                      <a:pt x="189" y="108"/>
                    </a:lnTo>
                    <a:lnTo>
                      <a:pt x="187" y="109"/>
                    </a:lnTo>
                    <a:lnTo>
                      <a:pt x="180" y="110"/>
                    </a:lnTo>
                    <a:lnTo>
                      <a:pt x="171" y="112"/>
                    </a:lnTo>
                    <a:lnTo>
                      <a:pt x="158" y="115"/>
                    </a:lnTo>
                    <a:lnTo>
                      <a:pt x="142" y="117"/>
                    </a:lnTo>
                    <a:lnTo>
                      <a:pt x="124" y="119"/>
                    </a:lnTo>
                    <a:lnTo>
                      <a:pt x="105" y="121"/>
                    </a:lnTo>
                    <a:lnTo>
                      <a:pt x="83" y="122"/>
                    </a:lnTo>
                    <a:lnTo>
                      <a:pt x="61" y="122"/>
                    </a:lnTo>
                    <a:lnTo>
                      <a:pt x="44" y="121"/>
                    </a:lnTo>
                    <a:lnTo>
                      <a:pt x="30" y="120"/>
                    </a:lnTo>
                    <a:lnTo>
                      <a:pt x="19" y="117"/>
                    </a:lnTo>
                    <a:lnTo>
                      <a:pt x="11" y="115"/>
                    </a:lnTo>
                    <a:lnTo>
                      <a:pt x="5" y="112"/>
                    </a:lnTo>
                    <a:lnTo>
                      <a:pt x="2" y="110"/>
                    </a:lnTo>
                    <a:lnTo>
                      <a:pt x="1" y="109"/>
                    </a:lnTo>
                    <a:lnTo>
                      <a:pt x="0" y="108"/>
                    </a:lnTo>
                    <a:lnTo>
                      <a:pt x="0" y="96"/>
                    </a:lnTo>
                    <a:lnTo>
                      <a:pt x="2" y="88"/>
                    </a:lnTo>
                    <a:lnTo>
                      <a:pt x="3" y="78"/>
                    </a:lnTo>
                    <a:lnTo>
                      <a:pt x="5" y="67"/>
                    </a:lnTo>
                    <a:lnTo>
                      <a:pt x="9" y="56"/>
                    </a:lnTo>
                    <a:lnTo>
                      <a:pt x="15" y="44"/>
                    </a:lnTo>
                    <a:lnTo>
                      <a:pt x="22" y="33"/>
                    </a:lnTo>
                    <a:lnTo>
                      <a:pt x="31" y="23"/>
                    </a:lnTo>
                    <a:lnTo>
                      <a:pt x="42" y="14"/>
                    </a:lnTo>
                    <a:lnTo>
                      <a:pt x="56" y="7"/>
                    </a:lnTo>
                    <a:lnTo>
                      <a:pt x="72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9">
                <a:extLst>
                  <a:ext uri="{FF2B5EF4-FFF2-40B4-BE49-F238E27FC236}">
                    <a16:creationId xmlns="" xmlns:a16="http://schemas.microsoft.com/office/drawing/2014/main" id="{ABA71694-F6E6-415A-B742-5EC30BC9C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138" y="5441950"/>
                <a:ext cx="322263" cy="206375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29" y="1"/>
                  </a:cxn>
                  <a:cxn ang="0">
                    <a:pos x="146" y="4"/>
                  </a:cxn>
                  <a:cxn ang="0">
                    <a:pos x="159" y="10"/>
                  </a:cxn>
                  <a:cxn ang="0">
                    <a:pos x="170" y="18"/>
                  </a:cxn>
                  <a:cxn ang="0">
                    <a:pos x="179" y="27"/>
                  </a:cxn>
                  <a:cxn ang="0">
                    <a:pos x="187" y="36"/>
                  </a:cxn>
                  <a:cxn ang="0">
                    <a:pos x="192" y="47"/>
                  </a:cxn>
                  <a:cxn ang="0">
                    <a:pos x="196" y="58"/>
                  </a:cxn>
                  <a:cxn ang="0">
                    <a:pos x="199" y="69"/>
                  </a:cxn>
                  <a:cxn ang="0">
                    <a:pos x="202" y="80"/>
                  </a:cxn>
                  <a:cxn ang="0">
                    <a:pos x="202" y="89"/>
                  </a:cxn>
                  <a:cxn ang="0">
                    <a:pos x="203" y="97"/>
                  </a:cxn>
                  <a:cxn ang="0">
                    <a:pos x="203" y="110"/>
                  </a:cxn>
                  <a:cxn ang="0">
                    <a:pos x="202" y="110"/>
                  </a:cxn>
                  <a:cxn ang="0">
                    <a:pos x="201" y="113"/>
                  </a:cxn>
                  <a:cxn ang="0">
                    <a:pos x="197" y="115"/>
                  </a:cxn>
                  <a:cxn ang="0">
                    <a:pos x="191" y="118"/>
                  </a:cxn>
                  <a:cxn ang="0">
                    <a:pos x="182" y="121"/>
                  </a:cxn>
                  <a:cxn ang="0">
                    <a:pos x="169" y="124"/>
                  </a:cxn>
                  <a:cxn ang="0">
                    <a:pos x="152" y="127"/>
                  </a:cxn>
                  <a:cxn ang="0">
                    <a:pos x="131" y="129"/>
                  </a:cxn>
                  <a:cxn ang="0">
                    <a:pos x="111" y="130"/>
                  </a:cxn>
                  <a:cxn ang="0">
                    <a:pos x="92" y="129"/>
                  </a:cxn>
                  <a:cxn ang="0">
                    <a:pos x="74" y="127"/>
                  </a:cxn>
                  <a:cxn ang="0">
                    <a:pos x="57" y="125"/>
                  </a:cxn>
                  <a:cxn ang="0">
                    <a:pos x="41" y="121"/>
                  </a:cxn>
                  <a:cxn ang="0">
                    <a:pos x="28" y="118"/>
                  </a:cxn>
                  <a:cxn ang="0">
                    <a:pos x="16" y="114"/>
                  </a:cxn>
                  <a:cxn ang="0">
                    <a:pos x="7" y="111"/>
                  </a:cxn>
                  <a:cxn ang="0">
                    <a:pos x="2" y="110"/>
                  </a:cxn>
                  <a:cxn ang="0">
                    <a:pos x="0" y="109"/>
                  </a:cxn>
                  <a:cxn ang="0">
                    <a:pos x="0" y="104"/>
                  </a:cxn>
                  <a:cxn ang="0">
                    <a:pos x="1" y="98"/>
                  </a:cxn>
                  <a:cxn ang="0">
                    <a:pos x="2" y="91"/>
                  </a:cxn>
                  <a:cxn ang="0">
                    <a:pos x="4" y="82"/>
                  </a:cxn>
                  <a:cxn ang="0">
                    <a:pos x="7" y="72"/>
                  </a:cxn>
                  <a:cxn ang="0">
                    <a:pos x="11" y="62"/>
                  </a:cxn>
                  <a:cxn ang="0">
                    <a:pos x="17" y="51"/>
                  </a:cxn>
                  <a:cxn ang="0">
                    <a:pos x="24" y="40"/>
                  </a:cxn>
                  <a:cxn ang="0">
                    <a:pos x="32" y="30"/>
                  </a:cxn>
                  <a:cxn ang="0">
                    <a:pos x="43" y="21"/>
                  </a:cxn>
                  <a:cxn ang="0">
                    <a:pos x="57" y="14"/>
                  </a:cxn>
                  <a:cxn ang="0">
                    <a:pos x="72" y="7"/>
                  </a:cxn>
                  <a:cxn ang="0">
                    <a:pos x="90" y="3"/>
                  </a:cxn>
                  <a:cxn ang="0">
                    <a:pos x="111" y="0"/>
                  </a:cxn>
                </a:cxnLst>
                <a:rect l="0" t="0" r="r" b="b"/>
                <a:pathLst>
                  <a:path w="203" h="130">
                    <a:moveTo>
                      <a:pt x="111" y="0"/>
                    </a:moveTo>
                    <a:lnTo>
                      <a:pt x="129" y="1"/>
                    </a:lnTo>
                    <a:lnTo>
                      <a:pt x="146" y="4"/>
                    </a:lnTo>
                    <a:lnTo>
                      <a:pt x="159" y="10"/>
                    </a:lnTo>
                    <a:lnTo>
                      <a:pt x="170" y="18"/>
                    </a:lnTo>
                    <a:lnTo>
                      <a:pt x="179" y="27"/>
                    </a:lnTo>
                    <a:lnTo>
                      <a:pt x="187" y="36"/>
                    </a:lnTo>
                    <a:lnTo>
                      <a:pt x="192" y="47"/>
                    </a:lnTo>
                    <a:lnTo>
                      <a:pt x="196" y="58"/>
                    </a:lnTo>
                    <a:lnTo>
                      <a:pt x="199" y="69"/>
                    </a:lnTo>
                    <a:lnTo>
                      <a:pt x="202" y="80"/>
                    </a:lnTo>
                    <a:lnTo>
                      <a:pt x="202" y="89"/>
                    </a:lnTo>
                    <a:lnTo>
                      <a:pt x="203" y="97"/>
                    </a:lnTo>
                    <a:lnTo>
                      <a:pt x="203" y="110"/>
                    </a:lnTo>
                    <a:lnTo>
                      <a:pt x="202" y="110"/>
                    </a:lnTo>
                    <a:lnTo>
                      <a:pt x="201" y="113"/>
                    </a:lnTo>
                    <a:lnTo>
                      <a:pt x="197" y="115"/>
                    </a:lnTo>
                    <a:lnTo>
                      <a:pt x="191" y="118"/>
                    </a:lnTo>
                    <a:lnTo>
                      <a:pt x="182" y="121"/>
                    </a:lnTo>
                    <a:lnTo>
                      <a:pt x="169" y="124"/>
                    </a:lnTo>
                    <a:lnTo>
                      <a:pt x="152" y="127"/>
                    </a:lnTo>
                    <a:lnTo>
                      <a:pt x="131" y="129"/>
                    </a:lnTo>
                    <a:lnTo>
                      <a:pt x="111" y="130"/>
                    </a:lnTo>
                    <a:lnTo>
                      <a:pt x="92" y="129"/>
                    </a:lnTo>
                    <a:lnTo>
                      <a:pt x="74" y="127"/>
                    </a:lnTo>
                    <a:lnTo>
                      <a:pt x="57" y="125"/>
                    </a:lnTo>
                    <a:lnTo>
                      <a:pt x="41" y="121"/>
                    </a:lnTo>
                    <a:lnTo>
                      <a:pt x="28" y="118"/>
                    </a:lnTo>
                    <a:lnTo>
                      <a:pt x="16" y="114"/>
                    </a:lnTo>
                    <a:lnTo>
                      <a:pt x="7" y="111"/>
                    </a:lnTo>
                    <a:lnTo>
                      <a:pt x="2" y="110"/>
                    </a:lnTo>
                    <a:lnTo>
                      <a:pt x="0" y="109"/>
                    </a:lnTo>
                    <a:lnTo>
                      <a:pt x="0" y="104"/>
                    </a:lnTo>
                    <a:lnTo>
                      <a:pt x="1" y="98"/>
                    </a:lnTo>
                    <a:lnTo>
                      <a:pt x="2" y="91"/>
                    </a:lnTo>
                    <a:lnTo>
                      <a:pt x="4" y="82"/>
                    </a:lnTo>
                    <a:lnTo>
                      <a:pt x="7" y="72"/>
                    </a:lnTo>
                    <a:lnTo>
                      <a:pt x="11" y="62"/>
                    </a:lnTo>
                    <a:lnTo>
                      <a:pt x="17" y="51"/>
                    </a:lnTo>
                    <a:lnTo>
                      <a:pt x="24" y="40"/>
                    </a:lnTo>
                    <a:lnTo>
                      <a:pt x="32" y="30"/>
                    </a:lnTo>
                    <a:lnTo>
                      <a:pt x="43" y="21"/>
                    </a:lnTo>
                    <a:lnTo>
                      <a:pt x="57" y="14"/>
                    </a:lnTo>
                    <a:lnTo>
                      <a:pt x="72" y="7"/>
                    </a:lnTo>
                    <a:lnTo>
                      <a:pt x="90" y="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10">
                <a:extLst>
                  <a:ext uri="{FF2B5EF4-FFF2-40B4-BE49-F238E27FC236}">
                    <a16:creationId xmlns="" xmlns:a16="http://schemas.microsoft.com/office/drawing/2014/main" id="{E8B02213-57DF-464E-BA76-82BDD8D58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213" y="3940175"/>
                <a:ext cx="214313" cy="22383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135" y="50"/>
                  </a:cxn>
                  <a:cxn ang="0">
                    <a:pos x="134" y="53"/>
                  </a:cxn>
                  <a:cxn ang="0">
                    <a:pos x="132" y="58"/>
                  </a:cxn>
                  <a:cxn ang="0">
                    <a:pos x="128" y="67"/>
                  </a:cxn>
                  <a:cxn ang="0">
                    <a:pos x="116" y="90"/>
                  </a:cxn>
                  <a:cxn ang="0">
                    <a:pos x="108" y="103"/>
                  </a:cxn>
                  <a:cxn ang="0">
                    <a:pos x="99" y="116"/>
                  </a:cxn>
                  <a:cxn ang="0">
                    <a:pos x="89" y="127"/>
                  </a:cxn>
                  <a:cxn ang="0">
                    <a:pos x="80" y="135"/>
                  </a:cxn>
                  <a:cxn ang="0">
                    <a:pos x="69" y="139"/>
                  </a:cxn>
                  <a:cxn ang="0">
                    <a:pos x="57" y="141"/>
                  </a:cxn>
                  <a:cxn ang="0">
                    <a:pos x="45" y="141"/>
                  </a:cxn>
                  <a:cxn ang="0">
                    <a:pos x="34" y="138"/>
                  </a:cxn>
                  <a:cxn ang="0">
                    <a:pos x="24" y="136"/>
                  </a:cxn>
                  <a:cxn ang="0">
                    <a:pos x="17" y="133"/>
                  </a:cxn>
                  <a:cxn ang="0">
                    <a:pos x="11" y="130"/>
                  </a:cxn>
                  <a:cxn ang="0">
                    <a:pos x="7" y="126"/>
                  </a:cxn>
                  <a:cxn ang="0">
                    <a:pos x="3" y="121"/>
                  </a:cxn>
                  <a:cxn ang="0">
                    <a:pos x="1" y="116"/>
                  </a:cxn>
                  <a:cxn ang="0">
                    <a:pos x="0" y="109"/>
                  </a:cxn>
                  <a:cxn ang="0">
                    <a:pos x="1" y="100"/>
                  </a:cxn>
                  <a:cxn ang="0">
                    <a:pos x="3" y="90"/>
                  </a:cxn>
                  <a:cxn ang="0">
                    <a:pos x="9" y="77"/>
                  </a:cxn>
                  <a:cxn ang="0">
                    <a:pos x="15" y="63"/>
                  </a:cxn>
                  <a:cxn ang="0">
                    <a:pos x="22" y="49"/>
                  </a:cxn>
                  <a:cxn ang="0">
                    <a:pos x="28" y="36"/>
                  </a:cxn>
                  <a:cxn ang="0">
                    <a:pos x="33" y="24"/>
                  </a:cxn>
                  <a:cxn ang="0">
                    <a:pos x="37" y="15"/>
                  </a:cxn>
                  <a:cxn ang="0">
                    <a:pos x="40" y="7"/>
                  </a:cxn>
                  <a:cxn ang="0">
                    <a:pos x="43" y="1"/>
                  </a:cxn>
                  <a:cxn ang="0">
                    <a:pos x="43" y="0"/>
                  </a:cxn>
                </a:cxnLst>
                <a:rect l="0" t="0" r="r" b="b"/>
                <a:pathLst>
                  <a:path w="135" h="141">
                    <a:moveTo>
                      <a:pt x="43" y="0"/>
                    </a:moveTo>
                    <a:lnTo>
                      <a:pt x="135" y="50"/>
                    </a:lnTo>
                    <a:lnTo>
                      <a:pt x="134" y="53"/>
                    </a:lnTo>
                    <a:lnTo>
                      <a:pt x="132" y="58"/>
                    </a:lnTo>
                    <a:lnTo>
                      <a:pt x="128" y="67"/>
                    </a:lnTo>
                    <a:lnTo>
                      <a:pt x="116" y="90"/>
                    </a:lnTo>
                    <a:lnTo>
                      <a:pt x="108" y="103"/>
                    </a:lnTo>
                    <a:lnTo>
                      <a:pt x="99" y="116"/>
                    </a:lnTo>
                    <a:lnTo>
                      <a:pt x="89" y="127"/>
                    </a:lnTo>
                    <a:lnTo>
                      <a:pt x="80" y="135"/>
                    </a:lnTo>
                    <a:lnTo>
                      <a:pt x="69" y="139"/>
                    </a:lnTo>
                    <a:lnTo>
                      <a:pt x="57" y="141"/>
                    </a:lnTo>
                    <a:lnTo>
                      <a:pt x="45" y="141"/>
                    </a:lnTo>
                    <a:lnTo>
                      <a:pt x="34" y="138"/>
                    </a:lnTo>
                    <a:lnTo>
                      <a:pt x="24" y="136"/>
                    </a:lnTo>
                    <a:lnTo>
                      <a:pt x="17" y="133"/>
                    </a:lnTo>
                    <a:lnTo>
                      <a:pt x="11" y="130"/>
                    </a:lnTo>
                    <a:lnTo>
                      <a:pt x="7" y="126"/>
                    </a:lnTo>
                    <a:lnTo>
                      <a:pt x="3" y="121"/>
                    </a:lnTo>
                    <a:lnTo>
                      <a:pt x="1" y="116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3" y="90"/>
                    </a:lnTo>
                    <a:lnTo>
                      <a:pt x="9" y="77"/>
                    </a:lnTo>
                    <a:lnTo>
                      <a:pt x="15" y="63"/>
                    </a:lnTo>
                    <a:lnTo>
                      <a:pt x="22" y="49"/>
                    </a:lnTo>
                    <a:lnTo>
                      <a:pt x="28" y="36"/>
                    </a:lnTo>
                    <a:lnTo>
                      <a:pt x="33" y="24"/>
                    </a:lnTo>
                    <a:lnTo>
                      <a:pt x="37" y="15"/>
                    </a:lnTo>
                    <a:lnTo>
                      <a:pt x="40" y="7"/>
                    </a:lnTo>
                    <a:lnTo>
                      <a:pt x="43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11">
                <a:extLst>
                  <a:ext uri="{FF2B5EF4-FFF2-40B4-BE49-F238E27FC236}">
                    <a16:creationId xmlns="" xmlns:a16="http://schemas.microsoft.com/office/drawing/2014/main" id="{2462E520-7129-44C6-8237-E62D8FA62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3871913"/>
                <a:ext cx="220663" cy="179388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95" y="4"/>
                  </a:cxn>
                  <a:cxn ang="0">
                    <a:pos x="100" y="10"/>
                  </a:cxn>
                  <a:cxn ang="0">
                    <a:pos x="113" y="24"/>
                  </a:cxn>
                  <a:cxn ang="0">
                    <a:pos x="119" y="32"/>
                  </a:cxn>
                  <a:cxn ang="0">
                    <a:pos x="125" y="39"/>
                  </a:cxn>
                  <a:cxn ang="0">
                    <a:pos x="130" y="45"/>
                  </a:cxn>
                  <a:cxn ang="0">
                    <a:pos x="133" y="50"/>
                  </a:cxn>
                  <a:cxn ang="0">
                    <a:pos x="138" y="58"/>
                  </a:cxn>
                  <a:cxn ang="0">
                    <a:pos x="139" y="62"/>
                  </a:cxn>
                  <a:cxn ang="0">
                    <a:pos x="139" y="68"/>
                  </a:cxn>
                  <a:cxn ang="0">
                    <a:pos x="138" y="71"/>
                  </a:cxn>
                  <a:cxn ang="0">
                    <a:pos x="134" y="79"/>
                  </a:cxn>
                  <a:cxn ang="0">
                    <a:pos x="129" y="85"/>
                  </a:cxn>
                  <a:cxn ang="0">
                    <a:pos x="122" y="92"/>
                  </a:cxn>
                  <a:cxn ang="0">
                    <a:pos x="114" y="98"/>
                  </a:cxn>
                  <a:cxn ang="0">
                    <a:pos x="105" y="103"/>
                  </a:cxn>
                  <a:cxn ang="0">
                    <a:pos x="97" y="108"/>
                  </a:cxn>
                  <a:cxn ang="0">
                    <a:pos x="90" y="112"/>
                  </a:cxn>
                  <a:cxn ang="0">
                    <a:pos x="85" y="113"/>
                  </a:cxn>
                  <a:cxn ang="0">
                    <a:pos x="72" y="111"/>
                  </a:cxn>
                  <a:cxn ang="0">
                    <a:pos x="58" y="105"/>
                  </a:cxn>
                  <a:cxn ang="0">
                    <a:pos x="46" y="97"/>
                  </a:cxn>
                  <a:cxn ang="0">
                    <a:pos x="36" y="87"/>
                  </a:cxn>
                  <a:cxn ang="0">
                    <a:pos x="24" y="73"/>
                  </a:cxn>
                  <a:cxn ang="0">
                    <a:pos x="15" y="60"/>
                  </a:cxn>
                  <a:cxn ang="0">
                    <a:pos x="9" y="50"/>
                  </a:cxn>
                  <a:cxn ang="0">
                    <a:pos x="5" y="40"/>
                  </a:cxn>
                  <a:cxn ang="0">
                    <a:pos x="2" y="30"/>
                  </a:cxn>
                  <a:cxn ang="0">
                    <a:pos x="0" y="22"/>
                  </a:cxn>
                  <a:cxn ang="0">
                    <a:pos x="91" y="0"/>
                  </a:cxn>
                </a:cxnLst>
                <a:rect l="0" t="0" r="r" b="b"/>
                <a:pathLst>
                  <a:path w="139" h="113">
                    <a:moveTo>
                      <a:pt x="91" y="0"/>
                    </a:moveTo>
                    <a:lnTo>
                      <a:pt x="95" y="4"/>
                    </a:lnTo>
                    <a:lnTo>
                      <a:pt x="100" y="10"/>
                    </a:lnTo>
                    <a:lnTo>
                      <a:pt x="113" y="24"/>
                    </a:lnTo>
                    <a:lnTo>
                      <a:pt x="119" y="32"/>
                    </a:lnTo>
                    <a:lnTo>
                      <a:pt x="125" y="39"/>
                    </a:lnTo>
                    <a:lnTo>
                      <a:pt x="130" y="45"/>
                    </a:lnTo>
                    <a:lnTo>
                      <a:pt x="133" y="50"/>
                    </a:lnTo>
                    <a:lnTo>
                      <a:pt x="138" y="58"/>
                    </a:lnTo>
                    <a:lnTo>
                      <a:pt x="139" y="62"/>
                    </a:lnTo>
                    <a:lnTo>
                      <a:pt x="139" y="68"/>
                    </a:lnTo>
                    <a:lnTo>
                      <a:pt x="138" y="71"/>
                    </a:lnTo>
                    <a:lnTo>
                      <a:pt x="134" y="79"/>
                    </a:lnTo>
                    <a:lnTo>
                      <a:pt x="129" y="85"/>
                    </a:lnTo>
                    <a:lnTo>
                      <a:pt x="122" y="92"/>
                    </a:lnTo>
                    <a:lnTo>
                      <a:pt x="114" y="98"/>
                    </a:lnTo>
                    <a:lnTo>
                      <a:pt x="105" y="103"/>
                    </a:lnTo>
                    <a:lnTo>
                      <a:pt x="97" y="108"/>
                    </a:lnTo>
                    <a:lnTo>
                      <a:pt x="90" y="112"/>
                    </a:lnTo>
                    <a:lnTo>
                      <a:pt x="85" y="113"/>
                    </a:lnTo>
                    <a:lnTo>
                      <a:pt x="72" y="111"/>
                    </a:lnTo>
                    <a:lnTo>
                      <a:pt x="58" y="105"/>
                    </a:lnTo>
                    <a:lnTo>
                      <a:pt x="46" y="97"/>
                    </a:lnTo>
                    <a:lnTo>
                      <a:pt x="36" y="87"/>
                    </a:lnTo>
                    <a:lnTo>
                      <a:pt x="24" y="73"/>
                    </a:lnTo>
                    <a:lnTo>
                      <a:pt x="15" y="60"/>
                    </a:lnTo>
                    <a:lnTo>
                      <a:pt x="9" y="50"/>
                    </a:lnTo>
                    <a:lnTo>
                      <a:pt x="5" y="40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12">
                <a:extLst>
                  <a:ext uri="{FF2B5EF4-FFF2-40B4-BE49-F238E27FC236}">
                    <a16:creationId xmlns="" xmlns:a16="http://schemas.microsoft.com/office/drawing/2014/main" id="{FE4B894A-772E-48A4-9FE7-2D83CD2EE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551" y="3940175"/>
                <a:ext cx="180975" cy="15716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14" y="50"/>
                  </a:cxn>
                  <a:cxn ang="0">
                    <a:pos x="113" y="52"/>
                  </a:cxn>
                  <a:cxn ang="0">
                    <a:pos x="110" y="57"/>
                  </a:cxn>
                  <a:cxn ang="0">
                    <a:pos x="106" y="65"/>
                  </a:cxn>
                  <a:cxn ang="0">
                    <a:pos x="101" y="75"/>
                  </a:cxn>
                  <a:cxn ang="0">
                    <a:pos x="89" y="99"/>
                  </a:cxn>
                  <a:cxn ang="0">
                    <a:pos x="0" y="55"/>
                  </a:cxn>
                  <a:cxn ang="0">
                    <a:pos x="4" y="43"/>
                  </a:cxn>
                  <a:cxn ang="0">
                    <a:pos x="8" y="32"/>
                  </a:cxn>
                  <a:cxn ang="0">
                    <a:pos x="13" y="22"/>
                  </a:cxn>
                  <a:cxn ang="0">
                    <a:pos x="17" y="13"/>
                  </a:cxn>
                  <a:cxn ang="0">
                    <a:pos x="20" y="6"/>
                  </a:cxn>
                  <a:cxn ang="0">
                    <a:pos x="22" y="1"/>
                  </a:cxn>
                  <a:cxn ang="0">
                    <a:pos x="22" y="0"/>
                  </a:cxn>
                </a:cxnLst>
                <a:rect l="0" t="0" r="r" b="b"/>
                <a:pathLst>
                  <a:path w="114" h="99">
                    <a:moveTo>
                      <a:pt x="22" y="0"/>
                    </a:moveTo>
                    <a:lnTo>
                      <a:pt x="114" y="50"/>
                    </a:lnTo>
                    <a:lnTo>
                      <a:pt x="113" y="52"/>
                    </a:lnTo>
                    <a:lnTo>
                      <a:pt x="110" y="57"/>
                    </a:lnTo>
                    <a:lnTo>
                      <a:pt x="106" y="65"/>
                    </a:lnTo>
                    <a:lnTo>
                      <a:pt x="101" y="75"/>
                    </a:lnTo>
                    <a:lnTo>
                      <a:pt x="89" y="99"/>
                    </a:lnTo>
                    <a:lnTo>
                      <a:pt x="0" y="55"/>
                    </a:lnTo>
                    <a:lnTo>
                      <a:pt x="4" y="43"/>
                    </a:lnTo>
                    <a:lnTo>
                      <a:pt x="8" y="32"/>
                    </a:lnTo>
                    <a:lnTo>
                      <a:pt x="13" y="22"/>
                    </a:lnTo>
                    <a:lnTo>
                      <a:pt x="17" y="13"/>
                    </a:lnTo>
                    <a:lnTo>
                      <a:pt x="20" y="6"/>
                    </a:lnTo>
                    <a:lnTo>
                      <a:pt x="22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13">
                <a:extLst>
                  <a:ext uri="{FF2B5EF4-FFF2-40B4-BE49-F238E27FC236}">
                    <a16:creationId xmlns="" xmlns:a16="http://schemas.microsoft.com/office/drawing/2014/main" id="{CB1F13B9-F565-478C-AB39-9AF5ADE5A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151" y="2795588"/>
                <a:ext cx="195263" cy="161925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123" y="0"/>
                  </a:cxn>
                  <a:cxn ang="0">
                    <a:pos x="95" y="99"/>
                  </a:cxn>
                  <a:cxn ang="0">
                    <a:pos x="68" y="102"/>
                  </a:cxn>
                  <a:cxn ang="0">
                    <a:pos x="0" y="13"/>
                  </a:cxn>
                  <a:cxn ang="0">
                    <a:pos x="3" y="13"/>
                  </a:cxn>
                  <a:cxn ang="0">
                    <a:pos x="10" y="12"/>
                  </a:cxn>
                  <a:cxn ang="0">
                    <a:pos x="18" y="12"/>
                  </a:cxn>
                  <a:cxn ang="0">
                    <a:pos x="30" y="11"/>
                  </a:cxn>
                  <a:cxn ang="0">
                    <a:pos x="43" y="10"/>
                  </a:cxn>
                  <a:cxn ang="0">
                    <a:pos x="54" y="8"/>
                  </a:cxn>
                  <a:cxn ang="0">
                    <a:pos x="64" y="8"/>
                  </a:cxn>
                  <a:cxn ang="0">
                    <a:pos x="77" y="6"/>
                  </a:cxn>
                  <a:cxn ang="0">
                    <a:pos x="92" y="4"/>
                  </a:cxn>
                  <a:cxn ang="0">
                    <a:pos x="103" y="3"/>
                  </a:cxn>
                  <a:cxn ang="0">
                    <a:pos x="114" y="1"/>
                  </a:cxn>
                  <a:cxn ang="0">
                    <a:pos x="121" y="0"/>
                  </a:cxn>
                </a:cxnLst>
                <a:rect l="0" t="0" r="r" b="b"/>
                <a:pathLst>
                  <a:path w="123" h="102">
                    <a:moveTo>
                      <a:pt x="121" y="0"/>
                    </a:moveTo>
                    <a:lnTo>
                      <a:pt x="123" y="0"/>
                    </a:lnTo>
                    <a:lnTo>
                      <a:pt x="95" y="99"/>
                    </a:lnTo>
                    <a:lnTo>
                      <a:pt x="68" y="102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10" y="12"/>
                    </a:lnTo>
                    <a:lnTo>
                      <a:pt x="18" y="12"/>
                    </a:lnTo>
                    <a:lnTo>
                      <a:pt x="30" y="11"/>
                    </a:lnTo>
                    <a:lnTo>
                      <a:pt x="43" y="10"/>
                    </a:lnTo>
                    <a:lnTo>
                      <a:pt x="54" y="8"/>
                    </a:lnTo>
                    <a:lnTo>
                      <a:pt x="64" y="8"/>
                    </a:lnTo>
                    <a:lnTo>
                      <a:pt x="77" y="6"/>
                    </a:lnTo>
                    <a:lnTo>
                      <a:pt x="92" y="4"/>
                    </a:lnTo>
                    <a:lnTo>
                      <a:pt x="103" y="3"/>
                    </a:lnTo>
                    <a:lnTo>
                      <a:pt x="114" y="1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91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14">
                <a:extLst>
                  <a:ext uri="{FF2B5EF4-FFF2-40B4-BE49-F238E27FC236}">
                    <a16:creationId xmlns="" xmlns:a16="http://schemas.microsoft.com/office/drawing/2014/main" id="{9B48B7FC-1D41-4FA8-AC4A-5B5FD8F8C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176" y="2925763"/>
                <a:ext cx="180975" cy="70326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8" y="2"/>
                  </a:cxn>
                  <a:cxn ang="0">
                    <a:pos x="49" y="8"/>
                  </a:cxn>
                  <a:cxn ang="0">
                    <a:pos x="53" y="18"/>
                  </a:cxn>
                  <a:cxn ang="0">
                    <a:pos x="56" y="31"/>
                  </a:cxn>
                  <a:cxn ang="0">
                    <a:pos x="60" y="47"/>
                  </a:cxn>
                  <a:cxn ang="0">
                    <a:pos x="65" y="65"/>
                  </a:cxn>
                  <a:cxn ang="0">
                    <a:pos x="71" y="85"/>
                  </a:cxn>
                  <a:cxn ang="0">
                    <a:pos x="76" y="107"/>
                  </a:cxn>
                  <a:cxn ang="0">
                    <a:pos x="83" y="130"/>
                  </a:cxn>
                  <a:cxn ang="0">
                    <a:pos x="88" y="154"/>
                  </a:cxn>
                  <a:cxn ang="0">
                    <a:pos x="99" y="203"/>
                  </a:cxn>
                  <a:cxn ang="0">
                    <a:pos x="104" y="227"/>
                  </a:cxn>
                  <a:cxn ang="0">
                    <a:pos x="108" y="250"/>
                  </a:cxn>
                  <a:cxn ang="0">
                    <a:pos x="112" y="272"/>
                  </a:cxn>
                  <a:cxn ang="0">
                    <a:pos x="114" y="292"/>
                  </a:cxn>
                  <a:cxn ang="0">
                    <a:pos x="68" y="443"/>
                  </a:cxn>
                  <a:cxn ang="0">
                    <a:pos x="0" y="326"/>
                  </a:cxn>
                  <a:cxn ang="0">
                    <a:pos x="0" y="324"/>
                  </a:cxn>
                  <a:cxn ang="0">
                    <a:pos x="1" y="316"/>
                  </a:cxn>
                  <a:cxn ang="0">
                    <a:pos x="2" y="303"/>
                  </a:cxn>
                  <a:cxn ang="0">
                    <a:pos x="4" y="288"/>
                  </a:cxn>
                  <a:cxn ang="0">
                    <a:pos x="5" y="268"/>
                  </a:cxn>
                  <a:cxn ang="0">
                    <a:pos x="8" y="246"/>
                  </a:cxn>
                  <a:cxn ang="0">
                    <a:pos x="9" y="222"/>
                  </a:cxn>
                  <a:cxn ang="0">
                    <a:pos x="12" y="196"/>
                  </a:cxn>
                  <a:cxn ang="0">
                    <a:pos x="14" y="169"/>
                  </a:cxn>
                  <a:cxn ang="0">
                    <a:pos x="17" y="114"/>
                  </a:cxn>
                  <a:cxn ang="0">
                    <a:pos x="19" y="88"/>
                  </a:cxn>
                  <a:cxn ang="0">
                    <a:pos x="20" y="63"/>
                  </a:cxn>
                  <a:cxn ang="0">
                    <a:pos x="20" y="18"/>
                  </a:cxn>
                  <a:cxn ang="0">
                    <a:pos x="19" y="0"/>
                  </a:cxn>
                  <a:cxn ang="0">
                    <a:pos x="47" y="0"/>
                  </a:cxn>
                </a:cxnLst>
                <a:rect l="0" t="0" r="r" b="b"/>
                <a:pathLst>
                  <a:path w="114" h="443">
                    <a:moveTo>
                      <a:pt x="47" y="0"/>
                    </a:moveTo>
                    <a:lnTo>
                      <a:pt x="48" y="2"/>
                    </a:lnTo>
                    <a:lnTo>
                      <a:pt x="49" y="8"/>
                    </a:lnTo>
                    <a:lnTo>
                      <a:pt x="53" y="18"/>
                    </a:lnTo>
                    <a:lnTo>
                      <a:pt x="56" y="31"/>
                    </a:lnTo>
                    <a:lnTo>
                      <a:pt x="60" y="47"/>
                    </a:lnTo>
                    <a:lnTo>
                      <a:pt x="65" y="65"/>
                    </a:lnTo>
                    <a:lnTo>
                      <a:pt x="71" y="85"/>
                    </a:lnTo>
                    <a:lnTo>
                      <a:pt x="76" y="107"/>
                    </a:lnTo>
                    <a:lnTo>
                      <a:pt x="83" y="130"/>
                    </a:lnTo>
                    <a:lnTo>
                      <a:pt x="88" y="154"/>
                    </a:lnTo>
                    <a:lnTo>
                      <a:pt x="99" y="203"/>
                    </a:lnTo>
                    <a:lnTo>
                      <a:pt x="104" y="227"/>
                    </a:lnTo>
                    <a:lnTo>
                      <a:pt x="108" y="250"/>
                    </a:lnTo>
                    <a:lnTo>
                      <a:pt x="112" y="272"/>
                    </a:lnTo>
                    <a:lnTo>
                      <a:pt x="114" y="292"/>
                    </a:lnTo>
                    <a:lnTo>
                      <a:pt x="68" y="443"/>
                    </a:lnTo>
                    <a:lnTo>
                      <a:pt x="0" y="326"/>
                    </a:lnTo>
                    <a:lnTo>
                      <a:pt x="0" y="324"/>
                    </a:lnTo>
                    <a:lnTo>
                      <a:pt x="1" y="316"/>
                    </a:lnTo>
                    <a:lnTo>
                      <a:pt x="2" y="303"/>
                    </a:lnTo>
                    <a:lnTo>
                      <a:pt x="4" y="288"/>
                    </a:lnTo>
                    <a:lnTo>
                      <a:pt x="5" y="268"/>
                    </a:lnTo>
                    <a:lnTo>
                      <a:pt x="8" y="246"/>
                    </a:lnTo>
                    <a:lnTo>
                      <a:pt x="9" y="222"/>
                    </a:lnTo>
                    <a:lnTo>
                      <a:pt x="12" y="196"/>
                    </a:lnTo>
                    <a:lnTo>
                      <a:pt x="14" y="169"/>
                    </a:lnTo>
                    <a:lnTo>
                      <a:pt x="17" y="114"/>
                    </a:lnTo>
                    <a:lnTo>
                      <a:pt x="19" y="88"/>
                    </a:lnTo>
                    <a:lnTo>
                      <a:pt x="20" y="63"/>
                    </a:lnTo>
                    <a:lnTo>
                      <a:pt x="20" y="18"/>
                    </a:lnTo>
                    <a:lnTo>
                      <a:pt x="19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91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15">
                <a:extLst>
                  <a:ext uri="{FF2B5EF4-FFF2-40B4-BE49-F238E27FC236}">
                    <a16:creationId xmlns="" xmlns:a16="http://schemas.microsoft.com/office/drawing/2014/main" id="{E5F9A38C-C6CB-4C15-B518-BE0D4F9BF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3" y="1524000"/>
                <a:ext cx="1011238" cy="112871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96" y="2"/>
                  </a:cxn>
                  <a:cxn ang="0">
                    <a:pos x="330" y="8"/>
                  </a:cxn>
                  <a:cxn ang="0">
                    <a:pos x="363" y="17"/>
                  </a:cxn>
                  <a:cxn ang="0">
                    <a:pos x="396" y="31"/>
                  </a:cxn>
                  <a:cxn ang="0">
                    <a:pos x="429" y="48"/>
                  </a:cxn>
                  <a:cxn ang="0">
                    <a:pos x="460" y="69"/>
                  </a:cxn>
                  <a:cxn ang="0">
                    <a:pos x="489" y="93"/>
                  </a:cxn>
                  <a:cxn ang="0">
                    <a:pos x="518" y="120"/>
                  </a:cxn>
                  <a:cxn ang="0">
                    <a:pos x="543" y="150"/>
                  </a:cxn>
                  <a:cxn ang="0">
                    <a:pos x="567" y="185"/>
                  </a:cxn>
                  <a:cxn ang="0">
                    <a:pos x="588" y="222"/>
                  </a:cxn>
                  <a:cxn ang="0">
                    <a:pos x="607" y="262"/>
                  </a:cxn>
                  <a:cxn ang="0">
                    <a:pos x="619" y="295"/>
                  </a:cxn>
                  <a:cxn ang="0">
                    <a:pos x="629" y="328"/>
                  </a:cxn>
                  <a:cxn ang="0">
                    <a:pos x="634" y="362"/>
                  </a:cxn>
                  <a:cxn ang="0">
                    <a:pos x="637" y="395"/>
                  </a:cxn>
                  <a:cxn ang="0">
                    <a:pos x="637" y="428"/>
                  </a:cxn>
                  <a:cxn ang="0">
                    <a:pos x="635" y="461"/>
                  </a:cxn>
                  <a:cxn ang="0">
                    <a:pos x="629" y="493"/>
                  </a:cxn>
                  <a:cxn ang="0">
                    <a:pos x="621" y="523"/>
                  </a:cxn>
                  <a:cxn ang="0">
                    <a:pos x="610" y="552"/>
                  </a:cxn>
                  <a:cxn ang="0">
                    <a:pos x="597" y="579"/>
                  </a:cxn>
                  <a:cxn ang="0">
                    <a:pos x="581" y="605"/>
                  </a:cxn>
                  <a:cxn ang="0">
                    <a:pos x="562" y="628"/>
                  </a:cxn>
                  <a:cxn ang="0">
                    <a:pos x="540" y="650"/>
                  </a:cxn>
                  <a:cxn ang="0">
                    <a:pos x="516" y="668"/>
                  </a:cxn>
                  <a:cxn ang="0">
                    <a:pos x="489" y="683"/>
                  </a:cxn>
                  <a:cxn ang="0">
                    <a:pos x="460" y="695"/>
                  </a:cxn>
                  <a:cxn ang="0">
                    <a:pos x="424" y="705"/>
                  </a:cxn>
                  <a:cxn ang="0">
                    <a:pos x="388" y="710"/>
                  </a:cxn>
                  <a:cxn ang="0">
                    <a:pos x="352" y="711"/>
                  </a:cxn>
                  <a:cxn ang="0">
                    <a:pos x="317" y="708"/>
                  </a:cxn>
                  <a:cxn ang="0">
                    <a:pos x="282" y="700"/>
                  </a:cxn>
                  <a:cxn ang="0">
                    <a:pos x="248" y="687"/>
                  </a:cxn>
                  <a:cxn ang="0">
                    <a:pos x="215" y="672"/>
                  </a:cxn>
                  <a:cxn ang="0">
                    <a:pos x="184" y="652"/>
                  </a:cxn>
                  <a:cxn ang="0">
                    <a:pos x="154" y="628"/>
                  </a:cxn>
                  <a:cxn ang="0">
                    <a:pos x="125" y="602"/>
                  </a:cxn>
                  <a:cxn ang="0">
                    <a:pos x="99" y="572"/>
                  </a:cxn>
                  <a:cxn ang="0">
                    <a:pos x="73" y="538"/>
                  </a:cxn>
                  <a:cxn ang="0">
                    <a:pos x="51" y="502"/>
                  </a:cxn>
                  <a:cxn ang="0">
                    <a:pos x="37" y="472"/>
                  </a:cxn>
                  <a:cxn ang="0">
                    <a:pos x="25" y="442"/>
                  </a:cxn>
                  <a:cxn ang="0">
                    <a:pos x="15" y="412"/>
                  </a:cxn>
                  <a:cxn ang="0">
                    <a:pos x="8" y="380"/>
                  </a:cxn>
                  <a:cxn ang="0">
                    <a:pos x="3" y="348"/>
                  </a:cxn>
                  <a:cxn ang="0">
                    <a:pos x="0" y="316"/>
                  </a:cxn>
                  <a:cxn ang="0">
                    <a:pos x="0" y="283"/>
                  </a:cxn>
                  <a:cxn ang="0">
                    <a:pos x="2" y="252"/>
                  </a:cxn>
                  <a:cxn ang="0">
                    <a:pos x="6" y="221"/>
                  </a:cxn>
                  <a:cxn ang="0">
                    <a:pos x="13" y="191"/>
                  </a:cxn>
                  <a:cxn ang="0">
                    <a:pos x="23" y="162"/>
                  </a:cxn>
                  <a:cxn ang="0">
                    <a:pos x="35" y="135"/>
                  </a:cxn>
                  <a:cxn ang="0">
                    <a:pos x="49" y="110"/>
                  </a:cxn>
                  <a:cxn ang="0">
                    <a:pos x="65" y="87"/>
                  </a:cxn>
                  <a:cxn ang="0">
                    <a:pos x="85" y="66"/>
                  </a:cxn>
                  <a:cxn ang="0">
                    <a:pos x="106" y="48"/>
                  </a:cxn>
                  <a:cxn ang="0">
                    <a:pos x="131" y="33"/>
                  </a:cxn>
                  <a:cxn ang="0">
                    <a:pos x="162" y="19"/>
                  </a:cxn>
                  <a:cxn ang="0">
                    <a:pos x="195" y="9"/>
                  </a:cxn>
                  <a:cxn ang="0">
                    <a:pos x="228" y="2"/>
                  </a:cxn>
                  <a:cxn ang="0">
                    <a:pos x="262" y="0"/>
                  </a:cxn>
                </a:cxnLst>
                <a:rect l="0" t="0" r="r" b="b"/>
                <a:pathLst>
                  <a:path w="637" h="711">
                    <a:moveTo>
                      <a:pt x="262" y="0"/>
                    </a:moveTo>
                    <a:lnTo>
                      <a:pt x="296" y="2"/>
                    </a:lnTo>
                    <a:lnTo>
                      <a:pt x="330" y="8"/>
                    </a:lnTo>
                    <a:lnTo>
                      <a:pt x="363" y="17"/>
                    </a:lnTo>
                    <a:lnTo>
                      <a:pt x="396" y="31"/>
                    </a:lnTo>
                    <a:lnTo>
                      <a:pt x="429" y="48"/>
                    </a:lnTo>
                    <a:lnTo>
                      <a:pt x="460" y="69"/>
                    </a:lnTo>
                    <a:lnTo>
                      <a:pt x="489" y="93"/>
                    </a:lnTo>
                    <a:lnTo>
                      <a:pt x="518" y="120"/>
                    </a:lnTo>
                    <a:lnTo>
                      <a:pt x="543" y="150"/>
                    </a:lnTo>
                    <a:lnTo>
                      <a:pt x="567" y="185"/>
                    </a:lnTo>
                    <a:lnTo>
                      <a:pt x="588" y="222"/>
                    </a:lnTo>
                    <a:lnTo>
                      <a:pt x="607" y="262"/>
                    </a:lnTo>
                    <a:lnTo>
                      <a:pt x="619" y="295"/>
                    </a:lnTo>
                    <a:lnTo>
                      <a:pt x="629" y="328"/>
                    </a:lnTo>
                    <a:lnTo>
                      <a:pt x="634" y="362"/>
                    </a:lnTo>
                    <a:lnTo>
                      <a:pt x="637" y="395"/>
                    </a:lnTo>
                    <a:lnTo>
                      <a:pt x="637" y="428"/>
                    </a:lnTo>
                    <a:lnTo>
                      <a:pt x="635" y="461"/>
                    </a:lnTo>
                    <a:lnTo>
                      <a:pt x="629" y="493"/>
                    </a:lnTo>
                    <a:lnTo>
                      <a:pt x="621" y="523"/>
                    </a:lnTo>
                    <a:lnTo>
                      <a:pt x="610" y="552"/>
                    </a:lnTo>
                    <a:lnTo>
                      <a:pt x="597" y="579"/>
                    </a:lnTo>
                    <a:lnTo>
                      <a:pt x="581" y="605"/>
                    </a:lnTo>
                    <a:lnTo>
                      <a:pt x="562" y="628"/>
                    </a:lnTo>
                    <a:lnTo>
                      <a:pt x="540" y="650"/>
                    </a:lnTo>
                    <a:lnTo>
                      <a:pt x="516" y="668"/>
                    </a:lnTo>
                    <a:lnTo>
                      <a:pt x="489" y="683"/>
                    </a:lnTo>
                    <a:lnTo>
                      <a:pt x="460" y="695"/>
                    </a:lnTo>
                    <a:lnTo>
                      <a:pt x="424" y="705"/>
                    </a:lnTo>
                    <a:lnTo>
                      <a:pt x="388" y="710"/>
                    </a:lnTo>
                    <a:lnTo>
                      <a:pt x="352" y="711"/>
                    </a:lnTo>
                    <a:lnTo>
                      <a:pt x="317" y="708"/>
                    </a:lnTo>
                    <a:lnTo>
                      <a:pt x="282" y="700"/>
                    </a:lnTo>
                    <a:lnTo>
                      <a:pt x="248" y="687"/>
                    </a:lnTo>
                    <a:lnTo>
                      <a:pt x="215" y="672"/>
                    </a:lnTo>
                    <a:lnTo>
                      <a:pt x="184" y="652"/>
                    </a:lnTo>
                    <a:lnTo>
                      <a:pt x="154" y="628"/>
                    </a:lnTo>
                    <a:lnTo>
                      <a:pt x="125" y="602"/>
                    </a:lnTo>
                    <a:lnTo>
                      <a:pt x="99" y="572"/>
                    </a:lnTo>
                    <a:lnTo>
                      <a:pt x="73" y="538"/>
                    </a:lnTo>
                    <a:lnTo>
                      <a:pt x="51" y="502"/>
                    </a:lnTo>
                    <a:lnTo>
                      <a:pt x="37" y="472"/>
                    </a:lnTo>
                    <a:lnTo>
                      <a:pt x="25" y="442"/>
                    </a:lnTo>
                    <a:lnTo>
                      <a:pt x="15" y="412"/>
                    </a:lnTo>
                    <a:lnTo>
                      <a:pt x="8" y="380"/>
                    </a:lnTo>
                    <a:lnTo>
                      <a:pt x="3" y="348"/>
                    </a:lnTo>
                    <a:lnTo>
                      <a:pt x="0" y="316"/>
                    </a:lnTo>
                    <a:lnTo>
                      <a:pt x="0" y="283"/>
                    </a:lnTo>
                    <a:lnTo>
                      <a:pt x="2" y="252"/>
                    </a:lnTo>
                    <a:lnTo>
                      <a:pt x="6" y="221"/>
                    </a:lnTo>
                    <a:lnTo>
                      <a:pt x="13" y="191"/>
                    </a:lnTo>
                    <a:lnTo>
                      <a:pt x="23" y="162"/>
                    </a:lnTo>
                    <a:lnTo>
                      <a:pt x="35" y="135"/>
                    </a:lnTo>
                    <a:lnTo>
                      <a:pt x="49" y="110"/>
                    </a:lnTo>
                    <a:lnTo>
                      <a:pt x="65" y="87"/>
                    </a:lnTo>
                    <a:lnTo>
                      <a:pt x="85" y="66"/>
                    </a:lnTo>
                    <a:lnTo>
                      <a:pt x="106" y="48"/>
                    </a:lnTo>
                    <a:lnTo>
                      <a:pt x="131" y="33"/>
                    </a:lnTo>
                    <a:lnTo>
                      <a:pt x="162" y="19"/>
                    </a:lnTo>
                    <a:lnTo>
                      <a:pt x="195" y="9"/>
                    </a:lnTo>
                    <a:lnTo>
                      <a:pt x="228" y="2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16">
                <a:extLst>
                  <a:ext uri="{FF2B5EF4-FFF2-40B4-BE49-F238E27FC236}">
                    <a16:creationId xmlns="" xmlns:a16="http://schemas.microsoft.com/office/drawing/2014/main" id="{0BBAC02A-4B3C-489A-98DF-6787EC0A1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838" y="1577975"/>
                <a:ext cx="912813" cy="1016000"/>
              </a:xfrm>
              <a:custGeom>
                <a:avLst/>
                <a:gdLst/>
                <a:ahLst/>
                <a:cxnLst>
                  <a:cxn ang="0">
                    <a:pos x="244" y="0"/>
                  </a:cxn>
                  <a:cxn ang="0">
                    <a:pos x="277" y="2"/>
                  </a:cxn>
                  <a:cxn ang="0">
                    <a:pos x="309" y="9"/>
                  </a:cxn>
                  <a:cxn ang="0">
                    <a:pos x="342" y="20"/>
                  </a:cxn>
                  <a:cxn ang="0">
                    <a:pos x="373" y="35"/>
                  </a:cxn>
                  <a:cxn ang="0">
                    <a:pos x="404" y="53"/>
                  </a:cxn>
                  <a:cxn ang="0">
                    <a:pos x="433" y="75"/>
                  </a:cxn>
                  <a:cxn ang="0">
                    <a:pos x="460" y="101"/>
                  </a:cxn>
                  <a:cxn ang="0">
                    <a:pos x="486" y="130"/>
                  </a:cxn>
                  <a:cxn ang="0">
                    <a:pos x="509" y="162"/>
                  </a:cxn>
                  <a:cxn ang="0">
                    <a:pos x="530" y="197"/>
                  </a:cxn>
                  <a:cxn ang="0">
                    <a:pos x="548" y="236"/>
                  </a:cxn>
                  <a:cxn ang="0">
                    <a:pos x="559" y="268"/>
                  </a:cxn>
                  <a:cxn ang="0">
                    <a:pos x="568" y="300"/>
                  </a:cxn>
                  <a:cxn ang="0">
                    <a:pos x="572" y="332"/>
                  </a:cxn>
                  <a:cxn ang="0">
                    <a:pos x="575" y="364"/>
                  </a:cxn>
                  <a:cxn ang="0">
                    <a:pos x="574" y="396"/>
                  </a:cxn>
                  <a:cxn ang="0">
                    <a:pos x="571" y="427"/>
                  </a:cxn>
                  <a:cxn ang="0">
                    <a:pos x="565" y="457"/>
                  </a:cxn>
                  <a:cxn ang="0">
                    <a:pos x="555" y="485"/>
                  </a:cxn>
                  <a:cxn ang="0">
                    <a:pos x="543" y="512"/>
                  </a:cxn>
                  <a:cxn ang="0">
                    <a:pos x="528" y="537"/>
                  </a:cxn>
                  <a:cxn ang="0">
                    <a:pos x="511" y="560"/>
                  </a:cxn>
                  <a:cxn ang="0">
                    <a:pos x="490" y="581"/>
                  </a:cxn>
                  <a:cxn ang="0">
                    <a:pos x="468" y="599"/>
                  </a:cxn>
                  <a:cxn ang="0">
                    <a:pos x="442" y="614"/>
                  </a:cxn>
                  <a:cxn ang="0">
                    <a:pos x="415" y="626"/>
                  </a:cxn>
                  <a:cxn ang="0">
                    <a:pos x="379" y="635"/>
                  </a:cxn>
                  <a:cxn ang="0">
                    <a:pos x="345" y="640"/>
                  </a:cxn>
                  <a:cxn ang="0">
                    <a:pos x="309" y="640"/>
                  </a:cxn>
                  <a:cxn ang="0">
                    <a:pos x="275" y="635"/>
                  </a:cxn>
                  <a:cxn ang="0">
                    <a:pos x="242" y="626"/>
                  </a:cxn>
                  <a:cxn ang="0">
                    <a:pos x="209" y="612"/>
                  </a:cxn>
                  <a:cxn ang="0">
                    <a:pos x="177" y="595"/>
                  </a:cxn>
                  <a:cxn ang="0">
                    <a:pos x="147" y="573"/>
                  </a:cxn>
                  <a:cxn ang="0">
                    <a:pos x="119" y="548"/>
                  </a:cxn>
                  <a:cxn ang="0">
                    <a:pos x="92" y="519"/>
                  </a:cxn>
                  <a:cxn ang="0">
                    <a:pos x="68" y="486"/>
                  </a:cxn>
                  <a:cxn ang="0">
                    <a:pos x="46" y="451"/>
                  </a:cxn>
                  <a:cxn ang="0">
                    <a:pos x="33" y="423"/>
                  </a:cxn>
                  <a:cxn ang="0">
                    <a:pos x="21" y="394"/>
                  </a:cxn>
                  <a:cxn ang="0">
                    <a:pos x="12" y="364"/>
                  </a:cxn>
                  <a:cxn ang="0">
                    <a:pos x="6" y="334"/>
                  </a:cxn>
                  <a:cxn ang="0">
                    <a:pos x="1" y="304"/>
                  </a:cxn>
                  <a:cxn ang="0">
                    <a:pos x="0" y="273"/>
                  </a:cxn>
                  <a:cxn ang="0">
                    <a:pos x="1" y="242"/>
                  </a:cxn>
                  <a:cxn ang="0">
                    <a:pos x="4" y="212"/>
                  </a:cxn>
                  <a:cxn ang="0">
                    <a:pos x="9" y="183"/>
                  </a:cxn>
                  <a:cxn ang="0">
                    <a:pos x="17" y="155"/>
                  </a:cxn>
                  <a:cxn ang="0">
                    <a:pos x="27" y="129"/>
                  </a:cxn>
                  <a:cxn ang="0">
                    <a:pos x="41" y="104"/>
                  </a:cxn>
                  <a:cxn ang="0">
                    <a:pos x="56" y="82"/>
                  </a:cxn>
                  <a:cxn ang="0">
                    <a:pos x="74" y="61"/>
                  </a:cxn>
                  <a:cxn ang="0">
                    <a:pos x="95" y="44"/>
                  </a:cxn>
                  <a:cxn ang="0">
                    <a:pos x="118" y="29"/>
                  </a:cxn>
                  <a:cxn ang="0">
                    <a:pos x="148" y="16"/>
                  </a:cxn>
                  <a:cxn ang="0">
                    <a:pos x="179" y="6"/>
                  </a:cxn>
                  <a:cxn ang="0">
                    <a:pos x="212" y="1"/>
                  </a:cxn>
                  <a:cxn ang="0">
                    <a:pos x="244" y="0"/>
                  </a:cxn>
                </a:cxnLst>
                <a:rect l="0" t="0" r="r" b="b"/>
                <a:pathLst>
                  <a:path w="575" h="640">
                    <a:moveTo>
                      <a:pt x="244" y="0"/>
                    </a:moveTo>
                    <a:lnTo>
                      <a:pt x="277" y="2"/>
                    </a:lnTo>
                    <a:lnTo>
                      <a:pt x="309" y="9"/>
                    </a:lnTo>
                    <a:lnTo>
                      <a:pt x="342" y="20"/>
                    </a:lnTo>
                    <a:lnTo>
                      <a:pt x="373" y="35"/>
                    </a:lnTo>
                    <a:lnTo>
                      <a:pt x="404" y="53"/>
                    </a:lnTo>
                    <a:lnTo>
                      <a:pt x="433" y="75"/>
                    </a:lnTo>
                    <a:lnTo>
                      <a:pt x="460" y="101"/>
                    </a:lnTo>
                    <a:lnTo>
                      <a:pt x="486" y="130"/>
                    </a:lnTo>
                    <a:lnTo>
                      <a:pt x="509" y="162"/>
                    </a:lnTo>
                    <a:lnTo>
                      <a:pt x="530" y="197"/>
                    </a:lnTo>
                    <a:lnTo>
                      <a:pt x="548" y="236"/>
                    </a:lnTo>
                    <a:lnTo>
                      <a:pt x="559" y="268"/>
                    </a:lnTo>
                    <a:lnTo>
                      <a:pt x="568" y="300"/>
                    </a:lnTo>
                    <a:lnTo>
                      <a:pt x="572" y="332"/>
                    </a:lnTo>
                    <a:lnTo>
                      <a:pt x="575" y="364"/>
                    </a:lnTo>
                    <a:lnTo>
                      <a:pt x="574" y="396"/>
                    </a:lnTo>
                    <a:lnTo>
                      <a:pt x="571" y="427"/>
                    </a:lnTo>
                    <a:lnTo>
                      <a:pt x="565" y="457"/>
                    </a:lnTo>
                    <a:lnTo>
                      <a:pt x="555" y="485"/>
                    </a:lnTo>
                    <a:lnTo>
                      <a:pt x="543" y="512"/>
                    </a:lnTo>
                    <a:lnTo>
                      <a:pt x="528" y="537"/>
                    </a:lnTo>
                    <a:lnTo>
                      <a:pt x="511" y="560"/>
                    </a:lnTo>
                    <a:lnTo>
                      <a:pt x="490" y="581"/>
                    </a:lnTo>
                    <a:lnTo>
                      <a:pt x="468" y="599"/>
                    </a:lnTo>
                    <a:lnTo>
                      <a:pt x="442" y="614"/>
                    </a:lnTo>
                    <a:lnTo>
                      <a:pt x="415" y="626"/>
                    </a:lnTo>
                    <a:lnTo>
                      <a:pt x="379" y="635"/>
                    </a:lnTo>
                    <a:lnTo>
                      <a:pt x="345" y="640"/>
                    </a:lnTo>
                    <a:lnTo>
                      <a:pt x="309" y="640"/>
                    </a:lnTo>
                    <a:lnTo>
                      <a:pt x="275" y="635"/>
                    </a:lnTo>
                    <a:lnTo>
                      <a:pt x="242" y="626"/>
                    </a:lnTo>
                    <a:lnTo>
                      <a:pt x="209" y="612"/>
                    </a:lnTo>
                    <a:lnTo>
                      <a:pt x="177" y="595"/>
                    </a:lnTo>
                    <a:lnTo>
                      <a:pt x="147" y="573"/>
                    </a:lnTo>
                    <a:lnTo>
                      <a:pt x="119" y="548"/>
                    </a:lnTo>
                    <a:lnTo>
                      <a:pt x="92" y="519"/>
                    </a:lnTo>
                    <a:lnTo>
                      <a:pt x="68" y="486"/>
                    </a:lnTo>
                    <a:lnTo>
                      <a:pt x="46" y="451"/>
                    </a:lnTo>
                    <a:lnTo>
                      <a:pt x="33" y="423"/>
                    </a:lnTo>
                    <a:lnTo>
                      <a:pt x="21" y="394"/>
                    </a:lnTo>
                    <a:lnTo>
                      <a:pt x="12" y="364"/>
                    </a:lnTo>
                    <a:lnTo>
                      <a:pt x="6" y="334"/>
                    </a:lnTo>
                    <a:lnTo>
                      <a:pt x="1" y="304"/>
                    </a:lnTo>
                    <a:lnTo>
                      <a:pt x="0" y="273"/>
                    </a:lnTo>
                    <a:lnTo>
                      <a:pt x="1" y="242"/>
                    </a:lnTo>
                    <a:lnTo>
                      <a:pt x="4" y="212"/>
                    </a:lnTo>
                    <a:lnTo>
                      <a:pt x="9" y="183"/>
                    </a:lnTo>
                    <a:lnTo>
                      <a:pt x="17" y="155"/>
                    </a:lnTo>
                    <a:lnTo>
                      <a:pt x="27" y="129"/>
                    </a:lnTo>
                    <a:lnTo>
                      <a:pt x="41" y="104"/>
                    </a:lnTo>
                    <a:lnTo>
                      <a:pt x="56" y="82"/>
                    </a:lnTo>
                    <a:lnTo>
                      <a:pt x="74" y="61"/>
                    </a:lnTo>
                    <a:lnTo>
                      <a:pt x="95" y="44"/>
                    </a:lnTo>
                    <a:lnTo>
                      <a:pt x="118" y="29"/>
                    </a:lnTo>
                    <a:lnTo>
                      <a:pt x="148" y="16"/>
                    </a:lnTo>
                    <a:lnTo>
                      <a:pt x="179" y="6"/>
                    </a:lnTo>
                    <a:lnTo>
                      <a:pt x="212" y="1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ED78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17">
                <a:extLst>
                  <a:ext uri="{FF2B5EF4-FFF2-40B4-BE49-F238E27FC236}">
                    <a16:creationId xmlns="" xmlns:a16="http://schemas.microsoft.com/office/drawing/2014/main" id="{9DAA0697-9279-4D96-A851-A8C0845C1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326" y="4044950"/>
                <a:ext cx="665163" cy="15875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91" y="6"/>
                  </a:cxn>
                  <a:cxn ang="0">
                    <a:pos x="419" y="57"/>
                  </a:cxn>
                  <a:cxn ang="0">
                    <a:pos x="419" y="59"/>
                  </a:cxn>
                  <a:cxn ang="0">
                    <a:pos x="418" y="63"/>
                  </a:cxn>
                  <a:cxn ang="0">
                    <a:pos x="417" y="71"/>
                  </a:cxn>
                  <a:cxn ang="0">
                    <a:pos x="416" y="83"/>
                  </a:cxn>
                  <a:cxn ang="0">
                    <a:pos x="398" y="83"/>
                  </a:cxn>
                  <a:cxn ang="0">
                    <a:pos x="349" y="83"/>
                  </a:cxn>
                  <a:cxn ang="0">
                    <a:pos x="320" y="83"/>
                  </a:cxn>
                  <a:cxn ang="0">
                    <a:pos x="288" y="84"/>
                  </a:cxn>
                  <a:cxn ang="0">
                    <a:pos x="281" y="68"/>
                  </a:cxn>
                  <a:cxn ang="0">
                    <a:pos x="272" y="85"/>
                  </a:cxn>
                  <a:cxn ang="0">
                    <a:pos x="238" y="87"/>
                  </a:cxn>
                  <a:cxn ang="0">
                    <a:pos x="201" y="89"/>
                  </a:cxn>
                  <a:cxn ang="0">
                    <a:pos x="166" y="91"/>
                  </a:cxn>
                  <a:cxn ang="0">
                    <a:pos x="131" y="92"/>
                  </a:cxn>
                  <a:cxn ang="0">
                    <a:pos x="99" y="94"/>
                  </a:cxn>
                  <a:cxn ang="0">
                    <a:pos x="68" y="96"/>
                  </a:cxn>
                  <a:cxn ang="0">
                    <a:pos x="42" y="98"/>
                  </a:cxn>
                  <a:cxn ang="0">
                    <a:pos x="20" y="99"/>
                  </a:cxn>
                  <a:cxn ang="0">
                    <a:pos x="2" y="100"/>
                  </a:cxn>
                  <a:cxn ang="0">
                    <a:pos x="1" y="93"/>
                  </a:cxn>
                  <a:cxn ang="0">
                    <a:pos x="1" y="83"/>
                  </a:cxn>
                  <a:cxn ang="0">
                    <a:pos x="1" y="75"/>
                  </a:cxn>
                  <a:cxn ang="0">
                    <a:pos x="0" y="68"/>
                  </a:cxn>
                  <a:cxn ang="0">
                    <a:pos x="0" y="66"/>
                  </a:cxn>
                  <a:cxn ang="0">
                    <a:pos x="240" y="0"/>
                  </a:cxn>
                </a:cxnLst>
                <a:rect l="0" t="0" r="r" b="b"/>
                <a:pathLst>
                  <a:path w="419" h="100">
                    <a:moveTo>
                      <a:pt x="240" y="0"/>
                    </a:moveTo>
                    <a:lnTo>
                      <a:pt x="291" y="6"/>
                    </a:lnTo>
                    <a:lnTo>
                      <a:pt x="419" y="57"/>
                    </a:lnTo>
                    <a:lnTo>
                      <a:pt x="419" y="59"/>
                    </a:lnTo>
                    <a:lnTo>
                      <a:pt x="418" y="63"/>
                    </a:lnTo>
                    <a:lnTo>
                      <a:pt x="417" y="71"/>
                    </a:lnTo>
                    <a:lnTo>
                      <a:pt x="416" y="83"/>
                    </a:lnTo>
                    <a:lnTo>
                      <a:pt x="398" y="83"/>
                    </a:lnTo>
                    <a:lnTo>
                      <a:pt x="349" y="83"/>
                    </a:lnTo>
                    <a:lnTo>
                      <a:pt x="320" y="83"/>
                    </a:lnTo>
                    <a:lnTo>
                      <a:pt x="288" y="84"/>
                    </a:lnTo>
                    <a:lnTo>
                      <a:pt x="281" y="68"/>
                    </a:lnTo>
                    <a:lnTo>
                      <a:pt x="272" y="85"/>
                    </a:lnTo>
                    <a:lnTo>
                      <a:pt x="238" y="87"/>
                    </a:lnTo>
                    <a:lnTo>
                      <a:pt x="201" y="89"/>
                    </a:lnTo>
                    <a:lnTo>
                      <a:pt x="166" y="91"/>
                    </a:lnTo>
                    <a:lnTo>
                      <a:pt x="131" y="92"/>
                    </a:lnTo>
                    <a:lnTo>
                      <a:pt x="99" y="94"/>
                    </a:lnTo>
                    <a:lnTo>
                      <a:pt x="68" y="96"/>
                    </a:lnTo>
                    <a:lnTo>
                      <a:pt x="42" y="98"/>
                    </a:lnTo>
                    <a:lnTo>
                      <a:pt x="20" y="99"/>
                    </a:lnTo>
                    <a:lnTo>
                      <a:pt x="2" y="100"/>
                    </a:lnTo>
                    <a:lnTo>
                      <a:pt x="1" y="93"/>
                    </a:lnTo>
                    <a:lnTo>
                      <a:pt x="1" y="83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18">
                <a:extLst>
                  <a:ext uri="{FF2B5EF4-FFF2-40B4-BE49-F238E27FC236}">
                    <a16:creationId xmlns="" xmlns:a16="http://schemas.microsoft.com/office/drawing/2014/main" id="{771EAFDD-16FF-47A1-9711-423ABC117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3" y="1550988"/>
                <a:ext cx="857250" cy="823913"/>
              </a:xfrm>
              <a:custGeom>
                <a:avLst/>
                <a:gdLst/>
                <a:ahLst/>
                <a:cxnLst>
                  <a:cxn ang="0">
                    <a:pos x="293" y="3"/>
                  </a:cxn>
                  <a:cxn ang="0">
                    <a:pos x="361" y="19"/>
                  </a:cxn>
                  <a:cxn ang="0">
                    <a:pos x="426" y="52"/>
                  </a:cxn>
                  <a:cxn ang="0">
                    <a:pos x="487" y="100"/>
                  </a:cxn>
                  <a:cxn ang="0">
                    <a:pos x="540" y="161"/>
                  </a:cxn>
                  <a:cxn ang="0">
                    <a:pos x="525" y="200"/>
                  </a:cxn>
                  <a:cxn ang="0">
                    <a:pos x="501" y="238"/>
                  </a:cxn>
                  <a:cxn ang="0">
                    <a:pos x="468" y="272"/>
                  </a:cxn>
                  <a:cxn ang="0">
                    <a:pos x="426" y="298"/>
                  </a:cxn>
                  <a:cxn ang="0">
                    <a:pos x="374" y="314"/>
                  </a:cxn>
                  <a:cxn ang="0">
                    <a:pos x="303" y="319"/>
                  </a:cxn>
                  <a:cxn ang="0">
                    <a:pos x="243" y="314"/>
                  </a:cxn>
                  <a:cxn ang="0">
                    <a:pos x="194" y="303"/>
                  </a:cxn>
                  <a:cxn ang="0">
                    <a:pos x="154" y="288"/>
                  </a:cxn>
                  <a:cxn ang="0">
                    <a:pos x="127" y="273"/>
                  </a:cxn>
                  <a:cxn ang="0">
                    <a:pos x="106" y="259"/>
                  </a:cxn>
                  <a:cxn ang="0">
                    <a:pos x="115" y="292"/>
                  </a:cxn>
                  <a:cxn ang="0">
                    <a:pos x="125" y="357"/>
                  </a:cxn>
                  <a:cxn ang="0">
                    <a:pos x="123" y="412"/>
                  </a:cxn>
                  <a:cxn ang="0">
                    <a:pos x="113" y="458"/>
                  </a:cxn>
                  <a:cxn ang="0">
                    <a:pos x="95" y="494"/>
                  </a:cxn>
                  <a:cxn ang="0">
                    <a:pos x="73" y="519"/>
                  </a:cxn>
                  <a:cxn ang="0">
                    <a:pos x="34" y="450"/>
                  </a:cxn>
                  <a:cxn ang="0">
                    <a:pos x="10" y="375"/>
                  </a:cxn>
                  <a:cxn ang="0">
                    <a:pos x="0" y="297"/>
                  </a:cxn>
                  <a:cxn ang="0">
                    <a:pos x="4" y="221"/>
                  </a:cxn>
                  <a:cxn ang="0">
                    <a:pos x="21" y="157"/>
                  </a:cxn>
                  <a:cxn ang="0">
                    <a:pos x="47" y="107"/>
                  </a:cxn>
                  <a:cxn ang="0">
                    <a:pos x="81" y="66"/>
                  </a:cxn>
                  <a:cxn ang="0">
                    <a:pos x="125" y="33"/>
                  </a:cxn>
                  <a:cxn ang="0">
                    <a:pos x="191" y="8"/>
                  </a:cxn>
                  <a:cxn ang="0">
                    <a:pos x="258" y="0"/>
                  </a:cxn>
                </a:cxnLst>
                <a:rect l="0" t="0" r="r" b="b"/>
                <a:pathLst>
                  <a:path w="540" h="519">
                    <a:moveTo>
                      <a:pt x="258" y="0"/>
                    </a:moveTo>
                    <a:lnTo>
                      <a:pt x="293" y="3"/>
                    </a:lnTo>
                    <a:lnTo>
                      <a:pt x="327" y="9"/>
                    </a:lnTo>
                    <a:lnTo>
                      <a:pt x="361" y="19"/>
                    </a:lnTo>
                    <a:lnTo>
                      <a:pt x="394" y="34"/>
                    </a:lnTo>
                    <a:lnTo>
                      <a:pt x="426" y="52"/>
                    </a:lnTo>
                    <a:lnTo>
                      <a:pt x="457" y="74"/>
                    </a:lnTo>
                    <a:lnTo>
                      <a:pt x="487" y="100"/>
                    </a:lnTo>
                    <a:lnTo>
                      <a:pt x="514" y="129"/>
                    </a:lnTo>
                    <a:lnTo>
                      <a:pt x="540" y="161"/>
                    </a:lnTo>
                    <a:lnTo>
                      <a:pt x="533" y="181"/>
                    </a:lnTo>
                    <a:lnTo>
                      <a:pt x="525" y="200"/>
                    </a:lnTo>
                    <a:lnTo>
                      <a:pt x="514" y="219"/>
                    </a:lnTo>
                    <a:lnTo>
                      <a:pt x="501" y="238"/>
                    </a:lnTo>
                    <a:lnTo>
                      <a:pt x="486" y="255"/>
                    </a:lnTo>
                    <a:lnTo>
                      <a:pt x="468" y="272"/>
                    </a:lnTo>
                    <a:lnTo>
                      <a:pt x="448" y="286"/>
                    </a:lnTo>
                    <a:lnTo>
                      <a:pt x="426" y="298"/>
                    </a:lnTo>
                    <a:lnTo>
                      <a:pt x="402" y="307"/>
                    </a:lnTo>
                    <a:lnTo>
                      <a:pt x="374" y="314"/>
                    </a:lnTo>
                    <a:lnTo>
                      <a:pt x="337" y="318"/>
                    </a:lnTo>
                    <a:lnTo>
                      <a:pt x="303" y="319"/>
                    </a:lnTo>
                    <a:lnTo>
                      <a:pt x="272" y="318"/>
                    </a:lnTo>
                    <a:lnTo>
                      <a:pt x="243" y="314"/>
                    </a:lnTo>
                    <a:lnTo>
                      <a:pt x="217" y="309"/>
                    </a:lnTo>
                    <a:lnTo>
                      <a:pt x="194" y="303"/>
                    </a:lnTo>
                    <a:lnTo>
                      <a:pt x="173" y="296"/>
                    </a:lnTo>
                    <a:lnTo>
                      <a:pt x="154" y="288"/>
                    </a:lnTo>
                    <a:lnTo>
                      <a:pt x="139" y="280"/>
                    </a:lnTo>
                    <a:lnTo>
                      <a:pt x="127" y="273"/>
                    </a:lnTo>
                    <a:lnTo>
                      <a:pt x="110" y="262"/>
                    </a:lnTo>
                    <a:lnTo>
                      <a:pt x="106" y="259"/>
                    </a:lnTo>
                    <a:lnTo>
                      <a:pt x="105" y="257"/>
                    </a:lnTo>
                    <a:lnTo>
                      <a:pt x="115" y="292"/>
                    </a:lnTo>
                    <a:lnTo>
                      <a:pt x="121" y="325"/>
                    </a:lnTo>
                    <a:lnTo>
                      <a:pt x="125" y="357"/>
                    </a:lnTo>
                    <a:lnTo>
                      <a:pt x="125" y="385"/>
                    </a:lnTo>
                    <a:lnTo>
                      <a:pt x="123" y="412"/>
                    </a:lnTo>
                    <a:lnTo>
                      <a:pt x="119" y="437"/>
                    </a:lnTo>
                    <a:lnTo>
                      <a:pt x="113" y="458"/>
                    </a:lnTo>
                    <a:lnTo>
                      <a:pt x="104" y="477"/>
                    </a:lnTo>
                    <a:lnTo>
                      <a:pt x="95" y="494"/>
                    </a:lnTo>
                    <a:lnTo>
                      <a:pt x="84" y="507"/>
                    </a:lnTo>
                    <a:lnTo>
                      <a:pt x="73" y="519"/>
                    </a:lnTo>
                    <a:lnTo>
                      <a:pt x="51" y="485"/>
                    </a:lnTo>
                    <a:lnTo>
                      <a:pt x="34" y="450"/>
                    </a:lnTo>
                    <a:lnTo>
                      <a:pt x="21" y="413"/>
                    </a:lnTo>
                    <a:lnTo>
                      <a:pt x="10" y="375"/>
                    </a:lnTo>
                    <a:lnTo>
                      <a:pt x="4" y="337"/>
                    </a:lnTo>
                    <a:lnTo>
                      <a:pt x="0" y="297"/>
                    </a:lnTo>
                    <a:lnTo>
                      <a:pt x="0" y="259"/>
                    </a:lnTo>
                    <a:lnTo>
                      <a:pt x="4" y="221"/>
                    </a:lnTo>
                    <a:lnTo>
                      <a:pt x="11" y="184"/>
                    </a:lnTo>
                    <a:lnTo>
                      <a:pt x="21" y="157"/>
                    </a:lnTo>
                    <a:lnTo>
                      <a:pt x="32" y="131"/>
                    </a:lnTo>
                    <a:lnTo>
                      <a:pt x="47" y="107"/>
                    </a:lnTo>
                    <a:lnTo>
                      <a:pt x="63" y="85"/>
                    </a:lnTo>
                    <a:lnTo>
                      <a:pt x="81" y="66"/>
                    </a:lnTo>
                    <a:lnTo>
                      <a:pt x="102" y="48"/>
                    </a:lnTo>
                    <a:lnTo>
                      <a:pt x="125" y="33"/>
                    </a:lnTo>
                    <a:lnTo>
                      <a:pt x="158" y="18"/>
                    </a:lnTo>
                    <a:lnTo>
                      <a:pt x="191" y="8"/>
                    </a:lnTo>
                    <a:lnTo>
                      <a:pt x="225" y="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19">
                <a:extLst>
                  <a:ext uri="{FF2B5EF4-FFF2-40B4-BE49-F238E27FC236}">
                    <a16:creationId xmlns="" xmlns:a16="http://schemas.microsoft.com/office/drawing/2014/main" id="{326930EA-1516-49CC-A830-CC86102DC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3871913"/>
                <a:ext cx="174625" cy="104775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95" y="4"/>
                  </a:cxn>
                  <a:cxn ang="0">
                    <a:pos x="99" y="8"/>
                  </a:cxn>
                  <a:cxn ang="0">
                    <a:pos x="104" y="14"/>
                  </a:cxn>
                  <a:cxn ang="0">
                    <a:pos x="110" y="20"/>
                  </a:cxn>
                  <a:cxn ang="0">
                    <a:pos x="18" y="66"/>
                  </a:cxn>
                  <a:cxn ang="0">
                    <a:pos x="10" y="53"/>
                  </a:cxn>
                  <a:cxn ang="0">
                    <a:pos x="6" y="41"/>
                  </a:cxn>
                  <a:cxn ang="0">
                    <a:pos x="2" y="31"/>
                  </a:cxn>
                  <a:cxn ang="0">
                    <a:pos x="0" y="22"/>
                  </a:cxn>
                  <a:cxn ang="0">
                    <a:pos x="91" y="0"/>
                  </a:cxn>
                </a:cxnLst>
                <a:rect l="0" t="0" r="r" b="b"/>
                <a:pathLst>
                  <a:path w="110" h="66">
                    <a:moveTo>
                      <a:pt x="91" y="0"/>
                    </a:moveTo>
                    <a:lnTo>
                      <a:pt x="95" y="4"/>
                    </a:lnTo>
                    <a:lnTo>
                      <a:pt x="99" y="8"/>
                    </a:lnTo>
                    <a:lnTo>
                      <a:pt x="104" y="14"/>
                    </a:lnTo>
                    <a:lnTo>
                      <a:pt x="110" y="20"/>
                    </a:lnTo>
                    <a:lnTo>
                      <a:pt x="18" y="66"/>
                    </a:lnTo>
                    <a:lnTo>
                      <a:pt x="10" y="53"/>
                    </a:lnTo>
                    <a:lnTo>
                      <a:pt x="6" y="41"/>
                    </a:lnTo>
                    <a:lnTo>
                      <a:pt x="2" y="31"/>
                    </a:lnTo>
                    <a:lnTo>
                      <a:pt x="0" y="2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0">
                <a:extLst>
                  <a:ext uri="{FF2B5EF4-FFF2-40B4-BE49-F238E27FC236}">
                    <a16:creationId xmlns="" xmlns:a16="http://schemas.microsoft.com/office/drawing/2014/main" id="{D7268E78-DCC3-452A-93A0-31C41F92E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851" y="2814638"/>
                <a:ext cx="963613" cy="1344613"/>
              </a:xfrm>
              <a:custGeom>
                <a:avLst/>
                <a:gdLst/>
                <a:ahLst/>
                <a:cxnLst>
                  <a:cxn ang="0">
                    <a:pos x="219" y="3"/>
                  </a:cxn>
                  <a:cxn ang="0">
                    <a:pos x="257" y="7"/>
                  </a:cxn>
                  <a:cxn ang="0">
                    <a:pos x="356" y="7"/>
                  </a:cxn>
                  <a:cxn ang="0">
                    <a:pos x="383" y="7"/>
                  </a:cxn>
                  <a:cxn ang="0">
                    <a:pos x="393" y="6"/>
                  </a:cxn>
                  <a:cxn ang="0">
                    <a:pos x="411" y="79"/>
                  </a:cxn>
                  <a:cxn ang="0">
                    <a:pos x="433" y="152"/>
                  </a:cxn>
                  <a:cxn ang="0">
                    <a:pos x="471" y="258"/>
                  </a:cxn>
                  <a:cxn ang="0">
                    <a:pos x="498" y="324"/>
                  </a:cxn>
                  <a:cxn ang="0">
                    <a:pos x="524" y="385"/>
                  </a:cxn>
                  <a:cxn ang="0">
                    <a:pos x="549" y="438"/>
                  </a:cxn>
                  <a:cxn ang="0">
                    <a:pos x="571" y="482"/>
                  </a:cxn>
                  <a:cxn ang="0">
                    <a:pos x="588" y="515"/>
                  </a:cxn>
                  <a:cxn ang="0">
                    <a:pos x="599" y="536"/>
                  </a:cxn>
                  <a:cxn ang="0">
                    <a:pos x="607" y="783"/>
                  </a:cxn>
                  <a:cxn ang="0">
                    <a:pos x="275" y="847"/>
                  </a:cxn>
                  <a:cxn ang="0">
                    <a:pos x="281" y="762"/>
                  </a:cxn>
                  <a:cxn ang="0">
                    <a:pos x="282" y="638"/>
                  </a:cxn>
                  <a:cxn ang="0">
                    <a:pos x="280" y="562"/>
                  </a:cxn>
                  <a:cxn ang="0">
                    <a:pos x="277" y="493"/>
                  </a:cxn>
                  <a:cxn ang="0">
                    <a:pos x="272" y="436"/>
                  </a:cxn>
                  <a:cxn ang="0">
                    <a:pos x="268" y="391"/>
                  </a:cxn>
                  <a:cxn ang="0">
                    <a:pos x="265" y="362"/>
                  </a:cxn>
                  <a:cxn ang="0">
                    <a:pos x="263" y="352"/>
                  </a:cxn>
                  <a:cxn ang="0">
                    <a:pos x="252" y="421"/>
                  </a:cxn>
                  <a:cxn ang="0">
                    <a:pos x="241" y="476"/>
                  </a:cxn>
                  <a:cxn ang="0">
                    <a:pos x="229" y="526"/>
                  </a:cxn>
                  <a:cxn ang="0">
                    <a:pos x="211" y="597"/>
                  </a:cxn>
                  <a:cxn ang="0">
                    <a:pos x="203" y="622"/>
                  </a:cxn>
                  <a:cxn ang="0">
                    <a:pos x="195" y="644"/>
                  </a:cxn>
                  <a:cxn ang="0">
                    <a:pos x="185" y="663"/>
                  </a:cxn>
                  <a:cxn ang="0">
                    <a:pos x="174" y="686"/>
                  </a:cxn>
                  <a:cxn ang="0">
                    <a:pos x="151" y="732"/>
                  </a:cxn>
                  <a:cxn ang="0">
                    <a:pos x="130" y="777"/>
                  </a:cxn>
                  <a:cxn ang="0">
                    <a:pos x="0" y="744"/>
                  </a:cxn>
                  <a:cxn ang="0">
                    <a:pos x="19" y="702"/>
                  </a:cxn>
                  <a:cxn ang="0">
                    <a:pos x="56" y="607"/>
                  </a:cxn>
                  <a:cxn ang="0">
                    <a:pos x="73" y="562"/>
                  </a:cxn>
                  <a:cxn ang="0">
                    <a:pos x="87" y="524"/>
                  </a:cxn>
                  <a:cxn ang="0">
                    <a:pos x="97" y="496"/>
                  </a:cxn>
                  <a:cxn ang="0">
                    <a:pos x="100" y="481"/>
                  </a:cxn>
                  <a:cxn ang="0">
                    <a:pos x="124" y="374"/>
                  </a:cxn>
                  <a:cxn ang="0">
                    <a:pos x="148" y="273"/>
                  </a:cxn>
                  <a:cxn ang="0">
                    <a:pos x="163" y="183"/>
                  </a:cxn>
                  <a:cxn ang="0">
                    <a:pos x="176" y="115"/>
                  </a:cxn>
                  <a:cxn ang="0">
                    <a:pos x="187" y="66"/>
                  </a:cxn>
                  <a:cxn ang="0">
                    <a:pos x="195" y="31"/>
                  </a:cxn>
                  <a:cxn ang="0">
                    <a:pos x="201" y="11"/>
                  </a:cxn>
                  <a:cxn ang="0">
                    <a:pos x="204" y="1"/>
                  </a:cxn>
                </a:cxnLst>
                <a:rect l="0" t="0" r="r" b="b"/>
                <a:pathLst>
                  <a:path w="607" h="847">
                    <a:moveTo>
                      <a:pt x="204" y="0"/>
                    </a:moveTo>
                    <a:lnTo>
                      <a:pt x="219" y="3"/>
                    </a:lnTo>
                    <a:lnTo>
                      <a:pt x="237" y="5"/>
                    </a:lnTo>
                    <a:lnTo>
                      <a:pt x="257" y="7"/>
                    </a:lnTo>
                    <a:lnTo>
                      <a:pt x="278" y="7"/>
                    </a:lnTo>
                    <a:lnTo>
                      <a:pt x="356" y="7"/>
                    </a:lnTo>
                    <a:lnTo>
                      <a:pt x="371" y="7"/>
                    </a:lnTo>
                    <a:lnTo>
                      <a:pt x="383" y="7"/>
                    </a:lnTo>
                    <a:lnTo>
                      <a:pt x="391" y="6"/>
                    </a:lnTo>
                    <a:lnTo>
                      <a:pt x="393" y="6"/>
                    </a:lnTo>
                    <a:lnTo>
                      <a:pt x="401" y="42"/>
                    </a:lnTo>
                    <a:lnTo>
                      <a:pt x="411" y="79"/>
                    </a:lnTo>
                    <a:lnTo>
                      <a:pt x="422" y="115"/>
                    </a:lnTo>
                    <a:lnTo>
                      <a:pt x="433" y="152"/>
                    </a:lnTo>
                    <a:lnTo>
                      <a:pt x="458" y="223"/>
                    </a:lnTo>
                    <a:lnTo>
                      <a:pt x="471" y="258"/>
                    </a:lnTo>
                    <a:lnTo>
                      <a:pt x="485" y="292"/>
                    </a:lnTo>
                    <a:lnTo>
                      <a:pt x="498" y="324"/>
                    </a:lnTo>
                    <a:lnTo>
                      <a:pt x="512" y="355"/>
                    </a:lnTo>
                    <a:lnTo>
                      <a:pt x="524" y="385"/>
                    </a:lnTo>
                    <a:lnTo>
                      <a:pt x="537" y="412"/>
                    </a:lnTo>
                    <a:lnTo>
                      <a:pt x="549" y="438"/>
                    </a:lnTo>
                    <a:lnTo>
                      <a:pt x="560" y="461"/>
                    </a:lnTo>
                    <a:lnTo>
                      <a:pt x="571" y="482"/>
                    </a:lnTo>
                    <a:lnTo>
                      <a:pt x="580" y="500"/>
                    </a:lnTo>
                    <a:lnTo>
                      <a:pt x="588" y="515"/>
                    </a:lnTo>
                    <a:lnTo>
                      <a:pt x="594" y="528"/>
                    </a:lnTo>
                    <a:lnTo>
                      <a:pt x="599" y="536"/>
                    </a:lnTo>
                    <a:lnTo>
                      <a:pt x="603" y="544"/>
                    </a:lnTo>
                    <a:lnTo>
                      <a:pt x="607" y="783"/>
                    </a:lnTo>
                    <a:lnTo>
                      <a:pt x="576" y="843"/>
                    </a:lnTo>
                    <a:lnTo>
                      <a:pt x="275" y="847"/>
                    </a:lnTo>
                    <a:lnTo>
                      <a:pt x="278" y="805"/>
                    </a:lnTo>
                    <a:lnTo>
                      <a:pt x="281" y="762"/>
                    </a:lnTo>
                    <a:lnTo>
                      <a:pt x="282" y="720"/>
                    </a:lnTo>
                    <a:lnTo>
                      <a:pt x="282" y="638"/>
                    </a:lnTo>
                    <a:lnTo>
                      <a:pt x="282" y="599"/>
                    </a:lnTo>
                    <a:lnTo>
                      <a:pt x="280" y="562"/>
                    </a:lnTo>
                    <a:lnTo>
                      <a:pt x="278" y="526"/>
                    </a:lnTo>
                    <a:lnTo>
                      <a:pt x="277" y="493"/>
                    </a:lnTo>
                    <a:lnTo>
                      <a:pt x="274" y="462"/>
                    </a:lnTo>
                    <a:lnTo>
                      <a:pt x="272" y="436"/>
                    </a:lnTo>
                    <a:lnTo>
                      <a:pt x="270" y="411"/>
                    </a:lnTo>
                    <a:lnTo>
                      <a:pt x="268" y="391"/>
                    </a:lnTo>
                    <a:lnTo>
                      <a:pt x="266" y="374"/>
                    </a:lnTo>
                    <a:lnTo>
                      <a:pt x="265" y="362"/>
                    </a:lnTo>
                    <a:lnTo>
                      <a:pt x="263" y="355"/>
                    </a:lnTo>
                    <a:lnTo>
                      <a:pt x="263" y="352"/>
                    </a:lnTo>
                    <a:lnTo>
                      <a:pt x="258" y="388"/>
                    </a:lnTo>
                    <a:lnTo>
                      <a:pt x="252" y="421"/>
                    </a:lnTo>
                    <a:lnTo>
                      <a:pt x="246" y="449"/>
                    </a:lnTo>
                    <a:lnTo>
                      <a:pt x="241" y="476"/>
                    </a:lnTo>
                    <a:lnTo>
                      <a:pt x="235" y="501"/>
                    </a:lnTo>
                    <a:lnTo>
                      <a:pt x="229" y="526"/>
                    </a:lnTo>
                    <a:lnTo>
                      <a:pt x="222" y="553"/>
                    </a:lnTo>
                    <a:lnTo>
                      <a:pt x="211" y="597"/>
                    </a:lnTo>
                    <a:lnTo>
                      <a:pt x="207" y="610"/>
                    </a:lnTo>
                    <a:lnTo>
                      <a:pt x="203" y="622"/>
                    </a:lnTo>
                    <a:lnTo>
                      <a:pt x="199" y="633"/>
                    </a:lnTo>
                    <a:lnTo>
                      <a:pt x="195" y="644"/>
                    </a:lnTo>
                    <a:lnTo>
                      <a:pt x="190" y="653"/>
                    </a:lnTo>
                    <a:lnTo>
                      <a:pt x="185" y="663"/>
                    </a:lnTo>
                    <a:lnTo>
                      <a:pt x="180" y="674"/>
                    </a:lnTo>
                    <a:lnTo>
                      <a:pt x="174" y="686"/>
                    </a:lnTo>
                    <a:lnTo>
                      <a:pt x="167" y="699"/>
                    </a:lnTo>
                    <a:lnTo>
                      <a:pt x="151" y="732"/>
                    </a:lnTo>
                    <a:lnTo>
                      <a:pt x="141" y="753"/>
                    </a:lnTo>
                    <a:lnTo>
                      <a:pt x="130" y="777"/>
                    </a:lnTo>
                    <a:lnTo>
                      <a:pt x="118" y="804"/>
                    </a:lnTo>
                    <a:lnTo>
                      <a:pt x="0" y="744"/>
                    </a:lnTo>
                    <a:lnTo>
                      <a:pt x="10" y="724"/>
                    </a:lnTo>
                    <a:lnTo>
                      <a:pt x="19" y="702"/>
                    </a:lnTo>
                    <a:lnTo>
                      <a:pt x="48" y="631"/>
                    </a:lnTo>
                    <a:lnTo>
                      <a:pt x="56" y="607"/>
                    </a:lnTo>
                    <a:lnTo>
                      <a:pt x="65" y="584"/>
                    </a:lnTo>
                    <a:lnTo>
                      <a:pt x="73" y="562"/>
                    </a:lnTo>
                    <a:lnTo>
                      <a:pt x="80" y="542"/>
                    </a:lnTo>
                    <a:lnTo>
                      <a:pt x="87" y="524"/>
                    </a:lnTo>
                    <a:lnTo>
                      <a:pt x="92" y="508"/>
                    </a:lnTo>
                    <a:lnTo>
                      <a:pt x="97" y="496"/>
                    </a:lnTo>
                    <a:lnTo>
                      <a:pt x="99" y="486"/>
                    </a:lnTo>
                    <a:lnTo>
                      <a:pt x="100" y="481"/>
                    </a:lnTo>
                    <a:lnTo>
                      <a:pt x="111" y="427"/>
                    </a:lnTo>
                    <a:lnTo>
                      <a:pt x="124" y="374"/>
                    </a:lnTo>
                    <a:lnTo>
                      <a:pt x="136" y="323"/>
                    </a:lnTo>
                    <a:lnTo>
                      <a:pt x="148" y="273"/>
                    </a:lnTo>
                    <a:lnTo>
                      <a:pt x="156" y="225"/>
                    </a:lnTo>
                    <a:lnTo>
                      <a:pt x="163" y="183"/>
                    </a:lnTo>
                    <a:lnTo>
                      <a:pt x="170" y="147"/>
                    </a:lnTo>
                    <a:lnTo>
                      <a:pt x="176" y="115"/>
                    </a:lnTo>
                    <a:lnTo>
                      <a:pt x="182" y="88"/>
                    </a:lnTo>
                    <a:lnTo>
                      <a:pt x="187" y="66"/>
                    </a:lnTo>
                    <a:lnTo>
                      <a:pt x="191" y="46"/>
                    </a:lnTo>
                    <a:lnTo>
                      <a:pt x="195" y="31"/>
                    </a:lnTo>
                    <a:lnTo>
                      <a:pt x="198" y="19"/>
                    </a:lnTo>
                    <a:lnTo>
                      <a:pt x="201" y="11"/>
                    </a:lnTo>
                    <a:lnTo>
                      <a:pt x="203" y="5"/>
                    </a:lnTo>
                    <a:lnTo>
                      <a:pt x="204" y="1"/>
                    </a:lnTo>
                    <a:lnTo>
                      <a:pt x="20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1">
                <a:extLst>
                  <a:ext uri="{FF2B5EF4-FFF2-40B4-BE49-F238E27FC236}">
                    <a16:creationId xmlns="" xmlns:a16="http://schemas.microsoft.com/office/drawing/2014/main" id="{EFED748D-8483-4889-818B-C43EFA384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626" y="3230563"/>
                <a:ext cx="344488" cy="900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295"/>
                  </a:cxn>
                  <a:cxn ang="0">
                    <a:pos x="207" y="487"/>
                  </a:cxn>
                  <a:cxn ang="0">
                    <a:pos x="217" y="525"/>
                  </a:cxn>
                  <a:cxn ang="0">
                    <a:pos x="197" y="567"/>
                  </a:cxn>
                  <a:cxn ang="0">
                    <a:pos x="192" y="522"/>
                  </a:cxn>
                  <a:cxn ang="0">
                    <a:pos x="196" y="322"/>
                  </a:cxn>
                  <a:cxn ang="0">
                    <a:pos x="195" y="321"/>
                  </a:cxn>
                  <a:cxn ang="0">
                    <a:pos x="192" y="316"/>
                  </a:cxn>
                  <a:cxn ang="0">
                    <a:pos x="186" y="308"/>
                  </a:cxn>
                  <a:cxn ang="0">
                    <a:pos x="179" y="298"/>
                  </a:cxn>
                  <a:cxn ang="0">
                    <a:pos x="171" y="285"/>
                  </a:cxn>
                  <a:cxn ang="0">
                    <a:pos x="161" y="270"/>
                  </a:cxn>
                  <a:cxn ang="0">
                    <a:pos x="150" y="252"/>
                  </a:cxn>
                  <a:cxn ang="0">
                    <a:pos x="138" y="234"/>
                  </a:cxn>
                  <a:cxn ang="0">
                    <a:pos x="126" y="213"/>
                  </a:cxn>
                  <a:cxn ang="0">
                    <a:pos x="111" y="192"/>
                  </a:cxn>
                  <a:cxn ang="0">
                    <a:pos x="97" y="169"/>
                  </a:cxn>
                  <a:cxn ang="0">
                    <a:pos x="83" y="145"/>
                  </a:cxn>
                  <a:cxn ang="0">
                    <a:pos x="69" y="121"/>
                  </a:cxn>
                  <a:cxn ang="0">
                    <a:pos x="54" y="97"/>
                  </a:cxn>
                  <a:cxn ang="0">
                    <a:pos x="40" y="72"/>
                  </a:cxn>
                  <a:cxn ang="0">
                    <a:pos x="13" y="23"/>
                  </a:cxn>
                  <a:cxn ang="0">
                    <a:pos x="0" y="0"/>
                  </a:cxn>
                </a:cxnLst>
                <a:rect l="0" t="0" r="r" b="b"/>
                <a:pathLst>
                  <a:path w="217" h="567">
                    <a:moveTo>
                      <a:pt x="0" y="0"/>
                    </a:moveTo>
                    <a:lnTo>
                      <a:pt x="210" y="295"/>
                    </a:lnTo>
                    <a:lnTo>
                      <a:pt x="207" y="487"/>
                    </a:lnTo>
                    <a:lnTo>
                      <a:pt x="217" y="525"/>
                    </a:lnTo>
                    <a:lnTo>
                      <a:pt x="197" y="567"/>
                    </a:lnTo>
                    <a:lnTo>
                      <a:pt x="192" y="522"/>
                    </a:lnTo>
                    <a:lnTo>
                      <a:pt x="196" y="322"/>
                    </a:lnTo>
                    <a:lnTo>
                      <a:pt x="195" y="321"/>
                    </a:lnTo>
                    <a:lnTo>
                      <a:pt x="192" y="316"/>
                    </a:lnTo>
                    <a:lnTo>
                      <a:pt x="186" y="308"/>
                    </a:lnTo>
                    <a:lnTo>
                      <a:pt x="179" y="298"/>
                    </a:lnTo>
                    <a:lnTo>
                      <a:pt x="171" y="285"/>
                    </a:lnTo>
                    <a:lnTo>
                      <a:pt x="161" y="270"/>
                    </a:lnTo>
                    <a:lnTo>
                      <a:pt x="150" y="252"/>
                    </a:lnTo>
                    <a:lnTo>
                      <a:pt x="138" y="234"/>
                    </a:lnTo>
                    <a:lnTo>
                      <a:pt x="126" y="213"/>
                    </a:lnTo>
                    <a:lnTo>
                      <a:pt x="111" y="192"/>
                    </a:lnTo>
                    <a:lnTo>
                      <a:pt x="97" y="169"/>
                    </a:lnTo>
                    <a:lnTo>
                      <a:pt x="83" y="145"/>
                    </a:lnTo>
                    <a:lnTo>
                      <a:pt x="69" y="121"/>
                    </a:lnTo>
                    <a:lnTo>
                      <a:pt x="54" y="97"/>
                    </a:lnTo>
                    <a:lnTo>
                      <a:pt x="40" y="72"/>
                    </a:lnTo>
                    <a:lnTo>
                      <a:pt x="1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2">
                <a:extLst>
                  <a:ext uri="{FF2B5EF4-FFF2-40B4-BE49-F238E27FC236}">
                    <a16:creationId xmlns="" xmlns:a16="http://schemas.microsoft.com/office/drawing/2014/main" id="{5CF37EED-F8A4-4836-A9FB-801B58D6F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3126" y="2754313"/>
                <a:ext cx="612775" cy="1397000"/>
              </a:xfrm>
              <a:custGeom>
                <a:avLst/>
                <a:gdLst/>
                <a:ahLst/>
                <a:cxnLst>
                  <a:cxn ang="0">
                    <a:pos x="159" y="2"/>
                  </a:cxn>
                  <a:cxn ang="0">
                    <a:pos x="163" y="20"/>
                  </a:cxn>
                  <a:cxn ang="0">
                    <a:pos x="170" y="53"/>
                  </a:cxn>
                  <a:cxn ang="0">
                    <a:pos x="178" y="97"/>
                  </a:cxn>
                  <a:cxn ang="0">
                    <a:pos x="189" y="149"/>
                  </a:cxn>
                  <a:cxn ang="0">
                    <a:pos x="211" y="252"/>
                  </a:cxn>
                  <a:cxn ang="0">
                    <a:pos x="230" y="337"/>
                  </a:cxn>
                  <a:cxn ang="0">
                    <a:pos x="249" y="408"/>
                  </a:cxn>
                  <a:cxn ang="0">
                    <a:pos x="265" y="452"/>
                  </a:cxn>
                  <a:cxn ang="0">
                    <a:pos x="278" y="482"/>
                  </a:cxn>
                  <a:cxn ang="0">
                    <a:pos x="294" y="518"/>
                  </a:cxn>
                  <a:cxn ang="0">
                    <a:pos x="322" y="578"/>
                  </a:cxn>
                  <a:cxn ang="0">
                    <a:pos x="351" y="636"/>
                  </a:cxn>
                  <a:cxn ang="0">
                    <a:pos x="367" y="669"/>
                  </a:cxn>
                  <a:cxn ang="0">
                    <a:pos x="378" y="693"/>
                  </a:cxn>
                  <a:cxn ang="0">
                    <a:pos x="385" y="708"/>
                  </a:cxn>
                  <a:cxn ang="0">
                    <a:pos x="273" y="767"/>
                  </a:cxn>
                  <a:cxn ang="0">
                    <a:pos x="269" y="759"/>
                  </a:cxn>
                  <a:cxn ang="0">
                    <a:pos x="259" y="740"/>
                  </a:cxn>
                  <a:cxn ang="0">
                    <a:pos x="244" y="711"/>
                  </a:cxn>
                  <a:cxn ang="0">
                    <a:pos x="226" y="674"/>
                  </a:cxn>
                  <a:cxn ang="0">
                    <a:pos x="196" y="611"/>
                  </a:cxn>
                  <a:cxn ang="0">
                    <a:pos x="176" y="567"/>
                  </a:cxn>
                  <a:cxn ang="0">
                    <a:pos x="159" y="525"/>
                  </a:cxn>
                  <a:cxn ang="0">
                    <a:pos x="145" y="487"/>
                  </a:cxn>
                  <a:cxn ang="0">
                    <a:pos x="137" y="456"/>
                  </a:cxn>
                  <a:cxn ang="0">
                    <a:pos x="138" y="466"/>
                  </a:cxn>
                  <a:cxn ang="0">
                    <a:pos x="141" y="491"/>
                  </a:cxn>
                  <a:cxn ang="0">
                    <a:pos x="145" y="528"/>
                  </a:cxn>
                  <a:cxn ang="0">
                    <a:pos x="149" y="575"/>
                  </a:cxn>
                  <a:cxn ang="0">
                    <a:pos x="156" y="654"/>
                  </a:cxn>
                  <a:cxn ang="0">
                    <a:pos x="159" y="708"/>
                  </a:cxn>
                  <a:cxn ang="0">
                    <a:pos x="160" y="803"/>
                  </a:cxn>
                  <a:cxn ang="0">
                    <a:pos x="159" y="839"/>
                  </a:cxn>
                  <a:cxn ang="0">
                    <a:pos x="158" y="865"/>
                  </a:cxn>
                  <a:cxn ang="0">
                    <a:pos x="16" y="880"/>
                  </a:cxn>
                  <a:cxn ang="0">
                    <a:pos x="6" y="606"/>
                  </a:cxn>
                  <a:cxn ang="0">
                    <a:pos x="9" y="602"/>
                  </a:cxn>
                  <a:cxn ang="0">
                    <a:pos x="16" y="589"/>
                  </a:cxn>
                  <a:cxn ang="0">
                    <a:pos x="27" y="567"/>
                  </a:cxn>
                  <a:cxn ang="0">
                    <a:pos x="40" y="534"/>
                  </a:cxn>
                  <a:cxn ang="0">
                    <a:pos x="53" y="491"/>
                  </a:cxn>
                  <a:cxn ang="0">
                    <a:pos x="66" y="435"/>
                  </a:cxn>
                  <a:cxn ang="0">
                    <a:pos x="76" y="367"/>
                  </a:cxn>
                  <a:cxn ang="0">
                    <a:pos x="81" y="285"/>
                  </a:cxn>
                  <a:cxn ang="0">
                    <a:pos x="83" y="189"/>
                  </a:cxn>
                  <a:cxn ang="0">
                    <a:pos x="77" y="78"/>
                  </a:cxn>
                  <a:cxn ang="0">
                    <a:pos x="158" y="0"/>
                  </a:cxn>
                </a:cxnLst>
                <a:rect l="0" t="0" r="r" b="b"/>
                <a:pathLst>
                  <a:path w="386" h="880">
                    <a:moveTo>
                      <a:pt x="158" y="0"/>
                    </a:moveTo>
                    <a:lnTo>
                      <a:pt x="159" y="2"/>
                    </a:lnTo>
                    <a:lnTo>
                      <a:pt x="160" y="9"/>
                    </a:lnTo>
                    <a:lnTo>
                      <a:pt x="163" y="20"/>
                    </a:lnTo>
                    <a:lnTo>
                      <a:pt x="166" y="35"/>
                    </a:lnTo>
                    <a:lnTo>
                      <a:pt x="170" y="53"/>
                    </a:lnTo>
                    <a:lnTo>
                      <a:pt x="174" y="75"/>
                    </a:lnTo>
                    <a:lnTo>
                      <a:pt x="178" y="97"/>
                    </a:lnTo>
                    <a:lnTo>
                      <a:pt x="184" y="123"/>
                    </a:lnTo>
                    <a:lnTo>
                      <a:pt x="189" y="149"/>
                    </a:lnTo>
                    <a:lnTo>
                      <a:pt x="200" y="204"/>
                    </a:lnTo>
                    <a:lnTo>
                      <a:pt x="211" y="252"/>
                    </a:lnTo>
                    <a:lnTo>
                      <a:pt x="220" y="297"/>
                    </a:lnTo>
                    <a:lnTo>
                      <a:pt x="230" y="337"/>
                    </a:lnTo>
                    <a:lnTo>
                      <a:pt x="239" y="374"/>
                    </a:lnTo>
                    <a:lnTo>
                      <a:pt x="249" y="408"/>
                    </a:lnTo>
                    <a:lnTo>
                      <a:pt x="260" y="440"/>
                    </a:lnTo>
                    <a:lnTo>
                      <a:pt x="265" y="452"/>
                    </a:lnTo>
                    <a:lnTo>
                      <a:pt x="270" y="466"/>
                    </a:lnTo>
                    <a:lnTo>
                      <a:pt x="278" y="482"/>
                    </a:lnTo>
                    <a:lnTo>
                      <a:pt x="285" y="499"/>
                    </a:lnTo>
                    <a:lnTo>
                      <a:pt x="294" y="518"/>
                    </a:lnTo>
                    <a:lnTo>
                      <a:pt x="304" y="537"/>
                    </a:lnTo>
                    <a:lnTo>
                      <a:pt x="322" y="578"/>
                    </a:lnTo>
                    <a:lnTo>
                      <a:pt x="341" y="618"/>
                    </a:lnTo>
                    <a:lnTo>
                      <a:pt x="351" y="636"/>
                    </a:lnTo>
                    <a:lnTo>
                      <a:pt x="359" y="653"/>
                    </a:lnTo>
                    <a:lnTo>
                      <a:pt x="367" y="669"/>
                    </a:lnTo>
                    <a:lnTo>
                      <a:pt x="373" y="682"/>
                    </a:lnTo>
                    <a:lnTo>
                      <a:pt x="378" y="693"/>
                    </a:lnTo>
                    <a:lnTo>
                      <a:pt x="383" y="702"/>
                    </a:lnTo>
                    <a:lnTo>
                      <a:pt x="385" y="708"/>
                    </a:lnTo>
                    <a:lnTo>
                      <a:pt x="386" y="709"/>
                    </a:lnTo>
                    <a:lnTo>
                      <a:pt x="273" y="767"/>
                    </a:lnTo>
                    <a:lnTo>
                      <a:pt x="272" y="765"/>
                    </a:lnTo>
                    <a:lnTo>
                      <a:pt x="269" y="759"/>
                    </a:lnTo>
                    <a:lnTo>
                      <a:pt x="265" y="751"/>
                    </a:lnTo>
                    <a:lnTo>
                      <a:pt x="259" y="740"/>
                    </a:lnTo>
                    <a:lnTo>
                      <a:pt x="252" y="726"/>
                    </a:lnTo>
                    <a:lnTo>
                      <a:pt x="244" y="711"/>
                    </a:lnTo>
                    <a:lnTo>
                      <a:pt x="235" y="693"/>
                    </a:lnTo>
                    <a:lnTo>
                      <a:pt x="226" y="674"/>
                    </a:lnTo>
                    <a:lnTo>
                      <a:pt x="216" y="653"/>
                    </a:lnTo>
                    <a:lnTo>
                      <a:pt x="196" y="611"/>
                    </a:lnTo>
                    <a:lnTo>
                      <a:pt x="186" y="589"/>
                    </a:lnTo>
                    <a:lnTo>
                      <a:pt x="176" y="567"/>
                    </a:lnTo>
                    <a:lnTo>
                      <a:pt x="167" y="545"/>
                    </a:lnTo>
                    <a:lnTo>
                      <a:pt x="159" y="525"/>
                    </a:lnTo>
                    <a:lnTo>
                      <a:pt x="152" y="505"/>
                    </a:lnTo>
                    <a:lnTo>
                      <a:pt x="145" y="487"/>
                    </a:lnTo>
                    <a:lnTo>
                      <a:pt x="141" y="471"/>
                    </a:lnTo>
                    <a:lnTo>
                      <a:pt x="137" y="456"/>
                    </a:lnTo>
                    <a:lnTo>
                      <a:pt x="137" y="459"/>
                    </a:lnTo>
                    <a:lnTo>
                      <a:pt x="138" y="466"/>
                    </a:lnTo>
                    <a:lnTo>
                      <a:pt x="140" y="476"/>
                    </a:lnTo>
                    <a:lnTo>
                      <a:pt x="141" y="491"/>
                    </a:lnTo>
                    <a:lnTo>
                      <a:pt x="143" y="508"/>
                    </a:lnTo>
                    <a:lnTo>
                      <a:pt x="145" y="528"/>
                    </a:lnTo>
                    <a:lnTo>
                      <a:pt x="147" y="551"/>
                    </a:lnTo>
                    <a:lnTo>
                      <a:pt x="149" y="575"/>
                    </a:lnTo>
                    <a:lnTo>
                      <a:pt x="152" y="600"/>
                    </a:lnTo>
                    <a:lnTo>
                      <a:pt x="156" y="654"/>
                    </a:lnTo>
                    <a:lnTo>
                      <a:pt x="158" y="682"/>
                    </a:lnTo>
                    <a:lnTo>
                      <a:pt x="159" y="708"/>
                    </a:lnTo>
                    <a:lnTo>
                      <a:pt x="160" y="725"/>
                    </a:lnTo>
                    <a:lnTo>
                      <a:pt x="160" y="803"/>
                    </a:lnTo>
                    <a:lnTo>
                      <a:pt x="159" y="822"/>
                    </a:lnTo>
                    <a:lnTo>
                      <a:pt x="159" y="839"/>
                    </a:lnTo>
                    <a:lnTo>
                      <a:pt x="159" y="854"/>
                    </a:lnTo>
                    <a:lnTo>
                      <a:pt x="158" y="865"/>
                    </a:lnTo>
                    <a:lnTo>
                      <a:pt x="158" y="875"/>
                    </a:lnTo>
                    <a:lnTo>
                      <a:pt x="16" y="880"/>
                    </a:lnTo>
                    <a:lnTo>
                      <a:pt x="0" y="814"/>
                    </a:lnTo>
                    <a:lnTo>
                      <a:pt x="6" y="606"/>
                    </a:lnTo>
                    <a:lnTo>
                      <a:pt x="7" y="605"/>
                    </a:lnTo>
                    <a:lnTo>
                      <a:pt x="9" y="602"/>
                    </a:lnTo>
                    <a:lnTo>
                      <a:pt x="12" y="596"/>
                    </a:lnTo>
                    <a:lnTo>
                      <a:pt x="16" y="589"/>
                    </a:lnTo>
                    <a:lnTo>
                      <a:pt x="22" y="579"/>
                    </a:lnTo>
                    <a:lnTo>
                      <a:pt x="27" y="567"/>
                    </a:lnTo>
                    <a:lnTo>
                      <a:pt x="33" y="552"/>
                    </a:lnTo>
                    <a:lnTo>
                      <a:pt x="40" y="534"/>
                    </a:lnTo>
                    <a:lnTo>
                      <a:pt x="47" y="514"/>
                    </a:lnTo>
                    <a:lnTo>
                      <a:pt x="53" y="491"/>
                    </a:lnTo>
                    <a:lnTo>
                      <a:pt x="59" y="464"/>
                    </a:lnTo>
                    <a:lnTo>
                      <a:pt x="66" y="435"/>
                    </a:lnTo>
                    <a:lnTo>
                      <a:pt x="71" y="403"/>
                    </a:lnTo>
                    <a:lnTo>
                      <a:pt x="76" y="367"/>
                    </a:lnTo>
                    <a:lnTo>
                      <a:pt x="79" y="328"/>
                    </a:lnTo>
                    <a:lnTo>
                      <a:pt x="81" y="285"/>
                    </a:lnTo>
                    <a:lnTo>
                      <a:pt x="83" y="239"/>
                    </a:lnTo>
                    <a:lnTo>
                      <a:pt x="83" y="189"/>
                    </a:lnTo>
                    <a:lnTo>
                      <a:pt x="81" y="135"/>
                    </a:lnTo>
                    <a:lnTo>
                      <a:pt x="77" y="78"/>
                    </a:lnTo>
                    <a:lnTo>
                      <a:pt x="71" y="16"/>
                    </a:lnTo>
                    <a:lnTo>
                      <a:pt x="15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">
                <a:extLst>
                  <a:ext uri="{FF2B5EF4-FFF2-40B4-BE49-F238E27FC236}">
                    <a16:creationId xmlns="" xmlns:a16="http://schemas.microsoft.com/office/drawing/2014/main" id="{4F8A2E13-310D-4616-A2C1-2788803E6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188" y="2763838"/>
                <a:ext cx="246063" cy="952500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55" y="168"/>
                  </a:cxn>
                  <a:cxn ang="0">
                    <a:pos x="115" y="188"/>
                  </a:cxn>
                  <a:cxn ang="0">
                    <a:pos x="148" y="196"/>
                  </a:cxn>
                  <a:cxn ang="0">
                    <a:pos x="147" y="198"/>
                  </a:cxn>
                  <a:cxn ang="0">
                    <a:pos x="146" y="206"/>
                  </a:cxn>
                  <a:cxn ang="0">
                    <a:pos x="144" y="217"/>
                  </a:cxn>
                  <a:cxn ang="0">
                    <a:pos x="140" y="232"/>
                  </a:cxn>
                  <a:cxn ang="0">
                    <a:pos x="136" y="251"/>
                  </a:cxn>
                  <a:cxn ang="0">
                    <a:pos x="131" y="272"/>
                  </a:cxn>
                  <a:cxn ang="0">
                    <a:pos x="125" y="296"/>
                  </a:cxn>
                  <a:cxn ang="0">
                    <a:pos x="119" y="323"/>
                  </a:cxn>
                  <a:cxn ang="0">
                    <a:pos x="111" y="350"/>
                  </a:cxn>
                  <a:cxn ang="0">
                    <a:pos x="103" y="379"/>
                  </a:cxn>
                  <a:cxn ang="0">
                    <a:pos x="84" y="439"/>
                  </a:cxn>
                  <a:cxn ang="0">
                    <a:pos x="73" y="468"/>
                  </a:cxn>
                  <a:cxn ang="0">
                    <a:pos x="62" y="498"/>
                  </a:cxn>
                  <a:cxn ang="0">
                    <a:pos x="50" y="526"/>
                  </a:cxn>
                  <a:cxn ang="0">
                    <a:pos x="38" y="553"/>
                  </a:cxn>
                  <a:cxn ang="0">
                    <a:pos x="24" y="577"/>
                  </a:cxn>
                  <a:cxn ang="0">
                    <a:pos x="11" y="600"/>
                  </a:cxn>
                  <a:cxn ang="0">
                    <a:pos x="0" y="555"/>
                  </a:cxn>
                  <a:cxn ang="0">
                    <a:pos x="1" y="553"/>
                  </a:cxn>
                  <a:cxn ang="0">
                    <a:pos x="3" y="546"/>
                  </a:cxn>
                  <a:cxn ang="0">
                    <a:pos x="6" y="537"/>
                  </a:cxn>
                  <a:cxn ang="0">
                    <a:pos x="11" y="524"/>
                  </a:cxn>
                  <a:cxn ang="0">
                    <a:pos x="16" y="506"/>
                  </a:cxn>
                  <a:cxn ang="0">
                    <a:pos x="21" y="487"/>
                  </a:cxn>
                  <a:cxn ang="0">
                    <a:pos x="27" y="465"/>
                  </a:cxn>
                  <a:cxn ang="0">
                    <a:pos x="34" y="439"/>
                  </a:cxn>
                  <a:cxn ang="0">
                    <a:pos x="40" y="412"/>
                  </a:cxn>
                  <a:cxn ang="0">
                    <a:pos x="46" y="383"/>
                  </a:cxn>
                  <a:cxn ang="0">
                    <a:pos x="51" y="352"/>
                  </a:cxn>
                  <a:cxn ang="0">
                    <a:pos x="55" y="320"/>
                  </a:cxn>
                  <a:cxn ang="0">
                    <a:pos x="59" y="287"/>
                  </a:cxn>
                  <a:cxn ang="0">
                    <a:pos x="62" y="242"/>
                  </a:cxn>
                  <a:cxn ang="0">
                    <a:pos x="64" y="201"/>
                  </a:cxn>
                  <a:cxn ang="0">
                    <a:pos x="65" y="163"/>
                  </a:cxn>
                  <a:cxn ang="0">
                    <a:pos x="65" y="129"/>
                  </a:cxn>
                  <a:cxn ang="0">
                    <a:pos x="64" y="99"/>
                  </a:cxn>
                  <a:cxn ang="0">
                    <a:pos x="63" y="74"/>
                  </a:cxn>
                  <a:cxn ang="0">
                    <a:pos x="61" y="53"/>
                  </a:cxn>
                  <a:cxn ang="0">
                    <a:pos x="60" y="35"/>
                  </a:cxn>
                  <a:cxn ang="0">
                    <a:pos x="59" y="24"/>
                  </a:cxn>
                  <a:cxn ang="0">
                    <a:pos x="57" y="16"/>
                  </a:cxn>
                  <a:cxn ang="0">
                    <a:pos x="57" y="13"/>
                  </a:cxn>
                  <a:cxn ang="0">
                    <a:pos x="146" y="0"/>
                  </a:cxn>
                </a:cxnLst>
                <a:rect l="0" t="0" r="r" b="b"/>
                <a:pathLst>
                  <a:path w="155" h="600">
                    <a:moveTo>
                      <a:pt x="146" y="0"/>
                    </a:moveTo>
                    <a:lnTo>
                      <a:pt x="155" y="168"/>
                    </a:lnTo>
                    <a:lnTo>
                      <a:pt x="115" y="188"/>
                    </a:lnTo>
                    <a:lnTo>
                      <a:pt x="148" y="196"/>
                    </a:lnTo>
                    <a:lnTo>
                      <a:pt x="147" y="198"/>
                    </a:lnTo>
                    <a:lnTo>
                      <a:pt x="146" y="206"/>
                    </a:lnTo>
                    <a:lnTo>
                      <a:pt x="144" y="217"/>
                    </a:lnTo>
                    <a:lnTo>
                      <a:pt x="140" y="232"/>
                    </a:lnTo>
                    <a:lnTo>
                      <a:pt x="136" y="251"/>
                    </a:lnTo>
                    <a:lnTo>
                      <a:pt x="131" y="272"/>
                    </a:lnTo>
                    <a:lnTo>
                      <a:pt x="125" y="296"/>
                    </a:lnTo>
                    <a:lnTo>
                      <a:pt x="119" y="323"/>
                    </a:lnTo>
                    <a:lnTo>
                      <a:pt x="111" y="350"/>
                    </a:lnTo>
                    <a:lnTo>
                      <a:pt x="103" y="379"/>
                    </a:lnTo>
                    <a:lnTo>
                      <a:pt x="84" y="439"/>
                    </a:lnTo>
                    <a:lnTo>
                      <a:pt x="73" y="468"/>
                    </a:lnTo>
                    <a:lnTo>
                      <a:pt x="62" y="498"/>
                    </a:lnTo>
                    <a:lnTo>
                      <a:pt x="50" y="526"/>
                    </a:lnTo>
                    <a:lnTo>
                      <a:pt x="38" y="553"/>
                    </a:lnTo>
                    <a:lnTo>
                      <a:pt x="24" y="577"/>
                    </a:lnTo>
                    <a:lnTo>
                      <a:pt x="11" y="600"/>
                    </a:lnTo>
                    <a:lnTo>
                      <a:pt x="0" y="555"/>
                    </a:lnTo>
                    <a:lnTo>
                      <a:pt x="1" y="553"/>
                    </a:lnTo>
                    <a:lnTo>
                      <a:pt x="3" y="546"/>
                    </a:lnTo>
                    <a:lnTo>
                      <a:pt x="6" y="537"/>
                    </a:lnTo>
                    <a:lnTo>
                      <a:pt x="11" y="524"/>
                    </a:lnTo>
                    <a:lnTo>
                      <a:pt x="16" y="506"/>
                    </a:lnTo>
                    <a:lnTo>
                      <a:pt x="21" y="487"/>
                    </a:lnTo>
                    <a:lnTo>
                      <a:pt x="27" y="465"/>
                    </a:lnTo>
                    <a:lnTo>
                      <a:pt x="34" y="439"/>
                    </a:lnTo>
                    <a:lnTo>
                      <a:pt x="40" y="412"/>
                    </a:lnTo>
                    <a:lnTo>
                      <a:pt x="46" y="383"/>
                    </a:lnTo>
                    <a:lnTo>
                      <a:pt x="51" y="352"/>
                    </a:lnTo>
                    <a:lnTo>
                      <a:pt x="55" y="320"/>
                    </a:lnTo>
                    <a:lnTo>
                      <a:pt x="59" y="287"/>
                    </a:lnTo>
                    <a:lnTo>
                      <a:pt x="62" y="242"/>
                    </a:lnTo>
                    <a:lnTo>
                      <a:pt x="64" y="201"/>
                    </a:lnTo>
                    <a:lnTo>
                      <a:pt x="65" y="163"/>
                    </a:lnTo>
                    <a:lnTo>
                      <a:pt x="65" y="129"/>
                    </a:lnTo>
                    <a:lnTo>
                      <a:pt x="64" y="99"/>
                    </a:lnTo>
                    <a:lnTo>
                      <a:pt x="63" y="74"/>
                    </a:lnTo>
                    <a:lnTo>
                      <a:pt x="61" y="53"/>
                    </a:lnTo>
                    <a:lnTo>
                      <a:pt x="60" y="35"/>
                    </a:lnTo>
                    <a:lnTo>
                      <a:pt x="59" y="24"/>
                    </a:lnTo>
                    <a:lnTo>
                      <a:pt x="57" y="16"/>
                    </a:lnTo>
                    <a:lnTo>
                      <a:pt x="57" y="13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3C53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4">
                <a:extLst>
                  <a:ext uri="{FF2B5EF4-FFF2-40B4-BE49-F238E27FC236}">
                    <a16:creationId xmlns="" xmlns:a16="http://schemas.microsoft.com/office/drawing/2014/main" id="{3E71A6FC-E44A-4C58-9424-3111D9419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738" y="2824163"/>
                <a:ext cx="442913" cy="892175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8" y="19"/>
                  </a:cxn>
                  <a:cxn ang="0">
                    <a:pos x="107" y="50"/>
                  </a:cxn>
                  <a:cxn ang="0">
                    <a:pos x="119" y="92"/>
                  </a:cxn>
                  <a:cxn ang="0">
                    <a:pos x="134" y="140"/>
                  </a:cxn>
                  <a:cxn ang="0">
                    <a:pos x="158" y="218"/>
                  </a:cxn>
                  <a:cxn ang="0">
                    <a:pos x="175" y="267"/>
                  </a:cxn>
                  <a:cxn ang="0">
                    <a:pos x="192" y="317"/>
                  </a:cxn>
                  <a:cxn ang="0">
                    <a:pos x="212" y="366"/>
                  </a:cxn>
                  <a:cxn ang="0">
                    <a:pos x="231" y="411"/>
                  </a:cxn>
                  <a:cxn ang="0">
                    <a:pos x="249" y="449"/>
                  </a:cxn>
                  <a:cxn ang="0">
                    <a:pos x="263" y="479"/>
                  </a:cxn>
                  <a:cxn ang="0">
                    <a:pos x="273" y="499"/>
                  </a:cxn>
                  <a:cxn ang="0">
                    <a:pos x="277" y="506"/>
                  </a:cxn>
                  <a:cxn ang="0">
                    <a:pos x="277" y="560"/>
                  </a:cxn>
                  <a:cxn ang="0">
                    <a:pos x="269" y="548"/>
                  </a:cxn>
                  <a:cxn ang="0">
                    <a:pos x="254" y="525"/>
                  </a:cxn>
                  <a:cxn ang="0">
                    <a:pos x="234" y="497"/>
                  </a:cxn>
                  <a:cxn ang="0">
                    <a:pos x="200" y="449"/>
                  </a:cxn>
                  <a:cxn ang="0">
                    <a:pos x="179" y="419"/>
                  </a:cxn>
                  <a:cxn ang="0">
                    <a:pos x="160" y="395"/>
                  </a:cxn>
                  <a:cxn ang="0">
                    <a:pos x="140" y="367"/>
                  </a:cxn>
                  <a:cxn ang="0">
                    <a:pos x="97" y="302"/>
                  </a:cxn>
                  <a:cxn ang="0">
                    <a:pos x="77" y="271"/>
                  </a:cxn>
                  <a:cxn ang="0">
                    <a:pos x="61" y="245"/>
                  </a:cxn>
                  <a:cxn ang="0">
                    <a:pos x="49" y="227"/>
                  </a:cxn>
                  <a:cxn ang="0">
                    <a:pos x="45" y="220"/>
                  </a:cxn>
                  <a:cxn ang="0">
                    <a:pos x="36" y="190"/>
                  </a:cxn>
                  <a:cxn ang="0">
                    <a:pos x="33" y="181"/>
                  </a:cxn>
                  <a:cxn ang="0">
                    <a:pos x="28" y="157"/>
                  </a:cxn>
                  <a:cxn ang="0">
                    <a:pos x="21" y="125"/>
                  </a:cxn>
                  <a:cxn ang="0">
                    <a:pos x="10" y="68"/>
                  </a:cxn>
                  <a:cxn ang="0">
                    <a:pos x="4" y="31"/>
                  </a:cxn>
                  <a:cxn ang="0">
                    <a:pos x="0" y="2"/>
                  </a:cxn>
                </a:cxnLst>
                <a:rect l="0" t="0" r="r" b="b"/>
                <a:pathLst>
                  <a:path w="279" h="562">
                    <a:moveTo>
                      <a:pt x="92" y="0"/>
                    </a:moveTo>
                    <a:lnTo>
                      <a:pt x="93" y="2"/>
                    </a:lnTo>
                    <a:lnTo>
                      <a:pt x="95" y="8"/>
                    </a:lnTo>
                    <a:lnTo>
                      <a:pt x="98" y="19"/>
                    </a:lnTo>
                    <a:lnTo>
                      <a:pt x="102" y="34"/>
                    </a:lnTo>
                    <a:lnTo>
                      <a:pt x="107" y="50"/>
                    </a:lnTo>
                    <a:lnTo>
                      <a:pt x="113" y="70"/>
                    </a:lnTo>
                    <a:lnTo>
                      <a:pt x="119" y="92"/>
                    </a:lnTo>
                    <a:lnTo>
                      <a:pt x="126" y="116"/>
                    </a:lnTo>
                    <a:lnTo>
                      <a:pt x="134" y="140"/>
                    </a:lnTo>
                    <a:lnTo>
                      <a:pt x="150" y="192"/>
                    </a:lnTo>
                    <a:lnTo>
                      <a:pt x="158" y="218"/>
                    </a:lnTo>
                    <a:lnTo>
                      <a:pt x="166" y="243"/>
                    </a:lnTo>
                    <a:lnTo>
                      <a:pt x="175" y="267"/>
                    </a:lnTo>
                    <a:lnTo>
                      <a:pt x="183" y="291"/>
                    </a:lnTo>
                    <a:lnTo>
                      <a:pt x="192" y="317"/>
                    </a:lnTo>
                    <a:lnTo>
                      <a:pt x="202" y="341"/>
                    </a:lnTo>
                    <a:lnTo>
                      <a:pt x="212" y="366"/>
                    </a:lnTo>
                    <a:lnTo>
                      <a:pt x="221" y="389"/>
                    </a:lnTo>
                    <a:lnTo>
                      <a:pt x="231" y="411"/>
                    </a:lnTo>
                    <a:lnTo>
                      <a:pt x="240" y="431"/>
                    </a:lnTo>
                    <a:lnTo>
                      <a:pt x="249" y="449"/>
                    </a:lnTo>
                    <a:lnTo>
                      <a:pt x="256" y="466"/>
                    </a:lnTo>
                    <a:lnTo>
                      <a:pt x="263" y="479"/>
                    </a:lnTo>
                    <a:lnTo>
                      <a:pt x="269" y="491"/>
                    </a:lnTo>
                    <a:lnTo>
                      <a:pt x="273" y="499"/>
                    </a:lnTo>
                    <a:lnTo>
                      <a:pt x="276" y="504"/>
                    </a:lnTo>
                    <a:lnTo>
                      <a:pt x="277" y="506"/>
                    </a:lnTo>
                    <a:lnTo>
                      <a:pt x="279" y="562"/>
                    </a:lnTo>
                    <a:lnTo>
                      <a:pt x="277" y="560"/>
                    </a:lnTo>
                    <a:lnTo>
                      <a:pt x="274" y="555"/>
                    </a:lnTo>
                    <a:lnTo>
                      <a:pt x="269" y="548"/>
                    </a:lnTo>
                    <a:lnTo>
                      <a:pt x="262" y="538"/>
                    </a:lnTo>
                    <a:lnTo>
                      <a:pt x="254" y="525"/>
                    </a:lnTo>
                    <a:lnTo>
                      <a:pt x="244" y="512"/>
                    </a:lnTo>
                    <a:lnTo>
                      <a:pt x="234" y="497"/>
                    </a:lnTo>
                    <a:lnTo>
                      <a:pt x="212" y="465"/>
                    </a:lnTo>
                    <a:lnTo>
                      <a:pt x="200" y="449"/>
                    </a:lnTo>
                    <a:lnTo>
                      <a:pt x="189" y="434"/>
                    </a:lnTo>
                    <a:lnTo>
                      <a:pt x="179" y="419"/>
                    </a:lnTo>
                    <a:lnTo>
                      <a:pt x="169" y="407"/>
                    </a:lnTo>
                    <a:lnTo>
                      <a:pt x="160" y="395"/>
                    </a:lnTo>
                    <a:lnTo>
                      <a:pt x="150" y="382"/>
                    </a:lnTo>
                    <a:lnTo>
                      <a:pt x="140" y="367"/>
                    </a:lnTo>
                    <a:lnTo>
                      <a:pt x="130" y="352"/>
                    </a:lnTo>
                    <a:lnTo>
                      <a:pt x="97" y="302"/>
                    </a:lnTo>
                    <a:lnTo>
                      <a:pt x="87" y="286"/>
                    </a:lnTo>
                    <a:lnTo>
                      <a:pt x="77" y="271"/>
                    </a:lnTo>
                    <a:lnTo>
                      <a:pt x="68" y="257"/>
                    </a:lnTo>
                    <a:lnTo>
                      <a:pt x="61" y="245"/>
                    </a:lnTo>
                    <a:lnTo>
                      <a:pt x="54" y="234"/>
                    </a:lnTo>
                    <a:lnTo>
                      <a:pt x="49" y="227"/>
                    </a:lnTo>
                    <a:lnTo>
                      <a:pt x="46" y="222"/>
                    </a:lnTo>
                    <a:lnTo>
                      <a:pt x="45" y="220"/>
                    </a:lnTo>
                    <a:lnTo>
                      <a:pt x="87" y="190"/>
                    </a:lnTo>
                    <a:lnTo>
                      <a:pt x="36" y="190"/>
                    </a:lnTo>
                    <a:lnTo>
                      <a:pt x="35" y="187"/>
                    </a:lnTo>
                    <a:lnTo>
                      <a:pt x="33" y="181"/>
                    </a:lnTo>
                    <a:lnTo>
                      <a:pt x="32" y="171"/>
                    </a:lnTo>
                    <a:lnTo>
                      <a:pt x="28" y="157"/>
                    </a:lnTo>
                    <a:lnTo>
                      <a:pt x="25" y="142"/>
                    </a:lnTo>
                    <a:lnTo>
                      <a:pt x="21" y="125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6" y="49"/>
                    </a:lnTo>
                    <a:lnTo>
                      <a:pt x="4" y="31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3C53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5">
                <a:extLst>
                  <a:ext uri="{FF2B5EF4-FFF2-40B4-BE49-F238E27FC236}">
                    <a16:creationId xmlns="" xmlns:a16="http://schemas.microsoft.com/office/drawing/2014/main" id="{434C001A-C39B-4287-8F44-7D720F865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63" y="1524000"/>
                <a:ext cx="874713" cy="842963"/>
              </a:xfrm>
              <a:custGeom>
                <a:avLst/>
                <a:gdLst/>
                <a:ahLst/>
                <a:cxnLst>
                  <a:cxn ang="0">
                    <a:pos x="300" y="2"/>
                  </a:cxn>
                  <a:cxn ang="0">
                    <a:pos x="369" y="20"/>
                  </a:cxn>
                  <a:cxn ang="0">
                    <a:pos x="436" y="52"/>
                  </a:cxn>
                  <a:cxn ang="0">
                    <a:pos x="497" y="100"/>
                  </a:cxn>
                  <a:cxn ang="0">
                    <a:pos x="551" y="161"/>
                  </a:cxn>
                  <a:cxn ang="0">
                    <a:pos x="543" y="200"/>
                  </a:cxn>
                  <a:cxn ang="0">
                    <a:pos x="522" y="238"/>
                  </a:cxn>
                  <a:cxn ang="0">
                    <a:pos x="489" y="271"/>
                  </a:cxn>
                  <a:cxn ang="0">
                    <a:pos x="446" y="296"/>
                  </a:cxn>
                  <a:cxn ang="0">
                    <a:pos x="393" y="311"/>
                  </a:cxn>
                  <a:cxn ang="0">
                    <a:pos x="321" y="316"/>
                  </a:cxn>
                  <a:cxn ang="0">
                    <a:pos x="258" y="309"/>
                  </a:cxn>
                  <a:cxn ang="0">
                    <a:pos x="206" y="295"/>
                  </a:cxn>
                  <a:cxn ang="0">
                    <a:pos x="164" y="279"/>
                  </a:cxn>
                  <a:cxn ang="0">
                    <a:pos x="132" y="261"/>
                  </a:cxn>
                  <a:cxn ang="0">
                    <a:pos x="113" y="249"/>
                  </a:cxn>
                  <a:cxn ang="0">
                    <a:pos x="107" y="243"/>
                  </a:cxn>
                  <a:cxn ang="0">
                    <a:pos x="123" y="312"/>
                  </a:cxn>
                  <a:cxn ang="0">
                    <a:pos x="126" y="372"/>
                  </a:cxn>
                  <a:cxn ang="0">
                    <a:pos x="119" y="424"/>
                  </a:cxn>
                  <a:cxn ang="0">
                    <a:pos x="106" y="468"/>
                  </a:cxn>
                  <a:cxn ang="0">
                    <a:pos x="88" y="503"/>
                  </a:cxn>
                  <a:cxn ang="0">
                    <a:pos x="69" y="531"/>
                  </a:cxn>
                  <a:cxn ang="0">
                    <a:pos x="51" y="502"/>
                  </a:cxn>
                  <a:cxn ang="0">
                    <a:pos x="25" y="442"/>
                  </a:cxn>
                  <a:cxn ang="0">
                    <a:pos x="8" y="380"/>
                  </a:cxn>
                  <a:cxn ang="0">
                    <a:pos x="0" y="316"/>
                  </a:cxn>
                  <a:cxn ang="0">
                    <a:pos x="2" y="252"/>
                  </a:cxn>
                  <a:cxn ang="0">
                    <a:pos x="13" y="191"/>
                  </a:cxn>
                  <a:cxn ang="0">
                    <a:pos x="35" y="135"/>
                  </a:cxn>
                  <a:cxn ang="0">
                    <a:pos x="65" y="87"/>
                  </a:cxn>
                  <a:cxn ang="0">
                    <a:pos x="106" y="48"/>
                  </a:cxn>
                  <a:cxn ang="0">
                    <a:pos x="163" y="18"/>
                  </a:cxn>
                  <a:cxn ang="0">
                    <a:pos x="231" y="2"/>
                  </a:cxn>
                </a:cxnLst>
                <a:rect l="0" t="0" r="r" b="b"/>
                <a:pathLst>
                  <a:path w="551" h="531">
                    <a:moveTo>
                      <a:pt x="265" y="0"/>
                    </a:moveTo>
                    <a:lnTo>
                      <a:pt x="300" y="2"/>
                    </a:lnTo>
                    <a:lnTo>
                      <a:pt x="335" y="9"/>
                    </a:lnTo>
                    <a:lnTo>
                      <a:pt x="369" y="20"/>
                    </a:lnTo>
                    <a:lnTo>
                      <a:pt x="403" y="34"/>
                    </a:lnTo>
                    <a:lnTo>
                      <a:pt x="436" y="52"/>
                    </a:lnTo>
                    <a:lnTo>
                      <a:pt x="467" y="74"/>
                    </a:lnTo>
                    <a:lnTo>
                      <a:pt x="497" y="100"/>
                    </a:lnTo>
                    <a:lnTo>
                      <a:pt x="525" y="129"/>
                    </a:lnTo>
                    <a:lnTo>
                      <a:pt x="551" y="161"/>
                    </a:lnTo>
                    <a:lnTo>
                      <a:pt x="549" y="181"/>
                    </a:lnTo>
                    <a:lnTo>
                      <a:pt x="543" y="200"/>
                    </a:lnTo>
                    <a:lnTo>
                      <a:pt x="535" y="219"/>
                    </a:lnTo>
                    <a:lnTo>
                      <a:pt x="522" y="238"/>
                    </a:lnTo>
                    <a:lnTo>
                      <a:pt x="507" y="255"/>
                    </a:lnTo>
                    <a:lnTo>
                      <a:pt x="489" y="271"/>
                    </a:lnTo>
                    <a:lnTo>
                      <a:pt x="469" y="284"/>
                    </a:lnTo>
                    <a:lnTo>
                      <a:pt x="446" y="296"/>
                    </a:lnTo>
                    <a:lnTo>
                      <a:pt x="421" y="305"/>
                    </a:lnTo>
                    <a:lnTo>
                      <a:pt x="393" y="311"/>
                    </a:lnTo>
                    <a:lnTo>
                      <a:pt x="355" y="315"/>
                    </a:lnTo>
                    <a:lnTo>
                      <a:pt x="321" y="316"/>
                    </a:lnTo>
                    <a:lnTo>
                      <a:pt x="288" y="313"/>
                    </a:lnTo>
                    <a:lnTo>
                      <a:pt x="258" y="309"/>
                    </a:lnTo>
                    <a:lnTo>
                      <a:pt x="231" y="303"/>
                    </a:lnTo>
                    <a:lnTo>
                      <a:pt x="206" y="295"/>
                    </a:lnTo>
                    <a:lnTo>
                      <a:pt x="184" y="287"/>
                    </a:lnTo>
                    <a:lnTo>
                      <a:pt x="164" y="279"/>
                    </a:lnTo>
                    <a:lnTo>
                      <a:pt x="147" y="269"/>
                    </a:lnTo>
                    <a:lnTo>
                      <a:pt x="132" y="261"/>
                    </a:lnTo>
                    <a:lnTo>
                      <a:pt x="121" y="254"/>
                    </a:lnTo>
                    <a:lnTo>
                      <a:pt x="113" y="249"/>
                    </a:lnTo>
                    <a:lnTo>
                      <a:pt x="109" y="245"/>
                    </a:lnTo>
                    <a:lnTo>
                      <a:pt x="107" y="243"/>
                    </a:lnTo>
                    <a:lnTo>
                      <a:pt x="117" y="279"/>
                    </a:lnTo>
                    <a:lnTo>
                      <a:pt x="123" y="312"/>
                    </a:lnTo>
                    <a:lnTo>
                      <a:pt x="126" y="342"/>
                    </a:lnTo>
                    <a:lnTo>
                      <a:pt x="126" y="372"/>
                    </a:lnTo>
                    <a:lnTo>
                      <a:pt x="124" y="399"/>
                    </a:lnTo>
                    <a:lnTo>
                      <a:pt x="119" y="424"/>
                    </a:lnTo>
                    <a:lnTo>
                      <a:pt x="113" y="447"/>
                    </a:lnTo>
                    <a:lnTo>
                      <a:pt x="106" y="468"/>
                    </a:lnTo>
                    <a:lnTo>
                      <a:pt x="97" y="487"/>
                    </a:lnTo>
                    <a:lnTo>
                      <a:pt x="88" y="503"/>
                    </a:lnTo>
                    <a:lnTo>
                      <a:pt x="79" y="518"/>
                    </a:lnTo>
                    <a:lnTo>
                      <a:pt x="69" y="531"/>
                    </a:lnTo>
                    <a:lnTo>
                      <a:pt x="60" y="516"/>
                    </a:lnTo>
                    <a:lnTo>
                      <a:pt x="51" y="502"/>
                    </a:lnTo>
                    <a:lnTo>
                      <a:pt x="37" y="472"/>
                    </a:lnTo>
                    <a:lnTo>
                      <a:pt x="25" y="442"/>
                    </a:lnTo>
                    <a:lnTo>
                      <a:pt x="15" y="412"/>
                    </a:lnTo>
                    <a:lnTo>
                      <a:pt x="8" y="380"/>
                    </a:lnTo>
                    <a:lnTo>
                      <a:pt x="3" y="348"/>
                    </a:lnTo>
                    <a:lnTo>
                      <a:pt x="0" y="316"/>
                    </a:lnTo>
                    <a:lnTo>
                      <a:pt x="0" y="283"/>
                    </a:lnTo>
                    <a:lnTo>
                      <a:pt x="2" y="252"/>
                    </a:lnTo>
                    <a:lnTo>
                      <a:pt x="6" y="221"/>
                    </a:lnTo>
                    <a:lnTo>
                      <a:pt x="13" y="191"/>
                    </a:lnTo>
                    <a:lnTo>
                      <a:pt x="23" y="162"/>
                    </a:lnTo>
                    <a:lnTo>
                      <a:pt x="35" y="135"/>
                    </a:lnTo>
                    <a:lnTo>
                      <a:pt x="49" y="110"/>
                    </a:lnTo>
                    <a:lnTo>
                      <a:pt x="65" y="87"/>
                    </a:lnTo>
                    <a:lnTo>
                      <a:pt x="85" y="66"/>
                    </a:lnTo>
                    <a:lnTo>
                      <a:pt x="106" y="48"/>
                    </a:lnTo>
                    <a:lnTo>
                      <a:pt x="131" y="33"/>
                    </a:lnTo>
                    <a:lnTo>
                      <a:pt x="163" y="18"/>
                    </a:lnTo>
                    <a:lnTo>
                      <a:pt x="196" y="8"/>
                    </a:lnTo>
                    <a:lnTo>
                      <a:pt x="231" y="2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26">
                <a:extLst>
                  <a:ext uri="{FF2B5EF4-FFF2-40B4-BE49-F238E27FC236}">
                    <a16:creationId xmlns="" xmlns:a16="http://schemas.microsoft.com/office/drawing/2014/main" id="{9FF53EEC-DE4E-4D44-B48E-859BBF4A7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226" y="3819525"/>
                <a:ext cx="26988" cy="269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3" y="2"/>
                  </a:cxn>
                  <a:cxn ang="0">
                    <a:pos x="15" y="3"/>
                  </a:cxn>
                  <a:cxn ang="0">
                    <a:pos x="17" y="6"/>
                  </a:cxn>
                  <a:cxn ang="0">
                    <a:pos x="17" y="11"/>
                  </a:cxn>
                  <a:cxn ang="0">
                    <a:pos x="13" y="15"/>
                  </a:cxn>
                  <a:cxn ang="0">
                    <a:pos x="9" y="17"/>
                  </a:cxn>
                  <a:cxn ang="0">
                    <a:pos x="4" y="15"/>
                  </a:cxn>
                  <a:cxn ang="0">
                    <a:pos x="2" y="13"/>
                  </a:cxn>
                  <a:cxn ang="0">
                    <a:pos x="0" y="8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9" y="0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lnTo>
                      <a:pt x="13" y="2"/>
                    </a:lnTo>
                    <a:lnTo>
                      <a:pt x="15" y="3"/>
                    </a:lnTo>
                    <a:lnTo>
                      <a:pt x="17" y="6"/>
                    </a:lnTo>
                    <a:lnTo>
                      <a:pt x="17" y="11"/>
                    </a:lnTo>
                    <a:lnTo>
                      <a:pt x="13" y="15"/>
                    </a:lnTo>
                    <a:lnTo>
                      <a:pt x="9" y="17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7">
                <a:extLst>
                  <a:ext uri="{FF2B5EF4-FFF2-40B4-BE49-F238E27FC236}">
                    <a16:creationId xmlns="" xmlns:a16="http://schemas.microsoft.com/office/drawing/2014/main" id="{9FD86F94-D9A8-4B3E-97F3-FCB5933C7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8051" y="3941763"/>
                <a:ext cx="25400" cy="269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2"/>
                  </a:cxn>
                  <a:cxn ang="0">
                    <a:pos x="15" y="4"/>
                  </a:cxn>
                  <a:cxn ang="0">
                    <a:pos x="16" y="8"/>
                  </a:cxn>
                  <a:cxn ang="0">
                    <a:pos x="15" y="13"/>
                  </a:cxn>
                  <a:cxn ang="0">
                    <a:pos x="12" y="15"/>
                  </a:cxn>
                  <a:cxn ang="0">
                    <a:pos x="7" y="17"/>
                  </a:cxn>
                  <a:cxn ang="0">
                    <a:pos x="3" y="15"/>
                  </a:cxn>
                  <a:cxn ang="0">
                    <a:pos x="1" y="13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4" y="1"/>
                  </a:cxn>
                  <a:cxn ang="0">
                    <a:pos x="7" y="0"/>
                  </a:cxn>
                </a:cxnLst>
                <a:rect l="0" t="0" r="r" b="b"/>
                <a:pathLst>
                  <a:path w="16" h="17">
                    <a:moveTo>
                      <a:pt x="7" y="0"/>
                    </a:moveTo>
                    <a:lnTo>
                      <a:pt x="12" y="2"/>
                    </a:lnTo>
                    <a:lnTo>
                      <a:pt x="15" y="4"/>
                    </a:lnTo>
                    <a:lnTo>
                      <a:pt x="16" y="8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8">
                <a:extLst>
                  <a:ext uri="{FF2B5EF4-FFF2-40B4-BE49-F238E27FC236}">
                    <a16:creationId xmlns="" xmlns:a16="http://schemas.microsoft.com/office/drawing/2014/main" id="{8CFC87D5-74F3-4059-9CA2-EA28EC8967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64101" y="1873250"/>
                <a:ext cx="87313" cy="465138"/>
              </a:xfrm>
              <a:custGeom>
                <a:avLst/>
                <a:gdLst/>
                <a:ahLst/>
                <a:cxnLst>
                  <a:cxn ang="0">
                    <a:pos x="35" y="291"/>
                  </a:cxn>
                  <a:cxn ang="0">
                    <a:pos x="34" y="293"/>
                  </a:cxn>
                  <a:cxn ang="0">
                    <a:pos x="35" y="29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6"/>
                  </a:cxn>
                  <a:cxn ang="0">
                    <a:pos x="9" y="14"/>
                  </a:cxn>
                  <a:cxn ang="0">
                    <a:pos x="16" y="25"/>
                  </a:cxn>
                  <a:cxn ang="0">
                    <a:pos x="23" y="38"/>
                  </a:cxn>
                  <a:cxn ang="0">
                    <a:pos x="30" y="54"/>
                  </a:cxn>
                  <a:cxn ang="0">
                    <a:pos x="37" y="73"/>
                  </a:cxn>
                  <a:cxn ang="0">
                    <a:pos x="44" y="94"/>
                  </a:cxn>
                  <a:cxn ang="0">
                    <a:pos x="49" y="117"/>
                  </a:cxn>
                  <a:cxn ang="0">
                    <a:pos x="53" y="142"/>
                  </a:cxn>
                  <a:cxn ang="0">
                    <a:pos x="55" y="169"/>
                  </a:cxn>
                  <a:cxn ang="0">
                    <a:pos x="55" y="198"/>
                  </a:cxn>
                  <a:cxn ang="0">
                    <a:pos x="52" y="228"/>
                  </a:cxn>
                  <a:cxn ang="0">
                    <a:pos x="45" y="260"/>
                  </a:cxn>
                  <a:cxn ang="0">
                    <a:pos x="35" y="291"/>
                  </a:cxn>
                  <a:cxn ang="0">
                    <a:pos x="36" y="285"/>
                  </a:cxn>
                  <a:cxn ang="0">
                    <a:pos x="38" y="274"/>
                  </a:cxn>
                  <a:cxn ang="0">
                    <a:pos x="41" y="260"/>
                  </a:cxn>
                  <a:cxn ang="0">
                    <a:pos x="42" y="244"/>
                  </a:cxn>
                  <a:cxn ang="0">
                    <a:pos x="44" y="223"/>
                  </a:cxn>
                  <a:cxn ang="0">
                    <a:pos x="45" y="201"/>
                  </a:cxn>
                  <a:cxn ang="0">
                    <a:pos x="44" y="176"/>
                  </a:cxn>
                  <a:cxn ang="0">
                    <a:pos x="42" y="150"/>
                  </a:cxn>
                  <a:cxn ang="0">
                    <a:pos x="38" y="122"/>
                  </a:cxn>
                  <a:cxn ang="0">
                    <a:pos x="33" y="92"/>
                  </a:cxn>
                  <a:cxn ang="0">
                    <a:pos x="25" y="62"/>
                  </a:cxn>
                  <a:cxn ang="0">
                    <a:pos x="14" y="31"/>
                  </a:cxn>
                  <a:cxn ang="0">
                    <a:pos x="0" y="0"/>
                  </a:cxn>
                </a:cxnLst>
                <a:rect l="0" t="0" r="r" b="b"/>
                <a:pathLst>
                  <a:path w="55" h="293">
                    <a:moveTo>
                      <a:pt x="35" y="291"/>
                    </a:moveTo>
                    <a:lnTo>
                      <a:pt x="34" y="293"/>
                    </a:lnTo>
                    <a:lnTo>
                      <a:pt x="35" y="291"/>
                    </a:lnTo>
                    <a:close/>
                    <a:moveTo>
                      <a:pt x="0" y="0"/>
                    </a:moveTo>
                    <a:lnTo>
                      <a:pt x="1" y="1"/>
                    </a:lnTo>
                    <a:lnTo>
                      <a:pt x="4" y="6"/>
                    </a:lnTo>
                    <a:lnTo>
                      <a:pt x="9" y="14"/>
                    </a:lnTo>
                    <a:lnTo>
                      <a:pt x="16" y="25"/>
                    </a:lnTo>
                    <a:lnTo>
                      <a:pt x="23" y="38"/>
                    </a:lnTo>
                    <a:lnTo>
                      <a:pt x="30" y="54"/>
                    </a:lnTo>
                    <a:lnTo>
                      <a:pt x="37" y="73"/>
                    </a:lnTo>
                    <a:lnTo>
                      <a:pt x="44" y="94"/>
                    </a:lnTo>
                    <a:lnTo>
                      <a:pt x="49" y="117"/>
                    </a:lnTo>
                    <a:lnTo>
                      <a:pt x="53" y="142"/>
                    </a:lnTo>
                    <a:lnTo>
                      <a:pt x="55" y="169"/>
                    </a:lnTo>
                    <a:lnTo>
                      <a:pt x="55" y="198"/>
                    </a:lnTo>
                    <a:lnTo>
                      <a:pt x="52" y="228"/>
                    </a:lnTo>
                    <a:lnTo>
                      <a:pt x="45" y="260"/>
                    </a:lnTo>
                    <a:lnTo>
                      <a:pt x="35" y="291"/>
                    </a:lnTo>
                    <a:lnTo>
                      <a:pt x="36" y="285"/>
                    </a:lnTo>
                    <a:lnTo>
                      <a:pt x="38" y="274"/>
                    </a:lnTo>
                    <a:lnTo>
                      <a:pt x="41" y="260"/>
                    </a:lnTo>
                    <a:lnTo>
                      <a:pt x="42" y="244"/>
                    </a:lnTo>
                    <a:lnTo>
                      <a:pt x="44" y="223"/>
                    </a:lnTo>
                    <a:lnTo>
                      <a:pt x="45" y="201"/>
                    </a:lnTo>
                    <a:lnTo>
                      <a:pt x="44" y="176"/>
                    </a:lnTo>
                    <a:lnTo>
                      <a:pt x="42" y="150"/>
                    </a:lnTo>
                    <a:lnTo>
                      <a:pt x="38" y="122"/>
                    </a:lnTo>
                    <a:lnTo>
                      <a:pt x="33" y="92"/>
                    </a:lnTo>
                    <a:lnTo>
                      <a:pt x="25" y="62"/>
                    </a:lnTo>
                    <a:lnTo>
                      <a:pt x="14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9">
                <a:extLst>
                  <a:ext uri="{FF2B5EF4-FFF2-40B4-BE49-F238E27FC236}">
                    <a16:creationId xmlns="" xmlns:a16="http://schemas.microsoft.com/office/drawing/2014/main" id="{E798A4F9-F931-4A36-8A8A-2E188A4F6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288" y="1682750"/>
                <a:ext cx="409575" cy="303213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210" y="1"/>
                  </a:cxn>
                  <a:cxn ang="0">
                    <a:pos x="219" y="10"/>
                  </a:cxn>
                  <a:cxn ang="0">
                    <a:pos x="225" y="17"/>
                  </a:cxn>
                  <a:cxn ang="0">
                    <a:pos x="232" y="26"/>
                  </a:cxn>
                  <a:cxn ang="0">
                    <a:pos x="240" y="36"/>
                  </a:cxn>
                  <a:cxn ang="0">
                    <a:pos x="247" y="48"/>
                  </a:cxn>
                  <a:cxn ang="0">
                    <a:pos x="253" y="61"/>
                  </a:cxn>
                  <a:cxn ang="0">
                    <a:pos x="257" y="74"/>
                  </a:cxn>
                  <a:cxn ang="0">
                    <a:pos x="258" y="88"/>
                  </a:cxn>
                  <a:cxn ang="0">
                    <a:pos x="257" y="102"/>
                  </a:cxn>
                  <a:cxn ang="0">
                    <a:pos x="252" y="118"/>
                  </a:cxn>
                  <a:cxn ang="0">
                    <a:pos x="243" y="133"/>
                  </a:cxn>
                  <a:cxn ang="0">
                    <a:pos x="229" y="148"/>
                  </a:cxn>
                  <a:cxn ang="0">
                    <a:pos x="212" y="162"/>
                  </a:cxn>
                  <a:cxn ang="0">
                    <a:pos x="192" y="173"/>
                  </a:cxn>
                  <a:cxn ang="0">
                    <a:pos x="171" y="181"/>
                  </a:cxn>
                  <a:cxn ang="0">
                    <a:pos x="149" y="187"/>
                  </a:cxn>
                  <a:cxn ang="0">
                    <a:pos x="127" y="191"/>
                  </a:cxn>
                  <a:cxn ang="0">
                    <a:pos x="104" y="191"/>
                  </a:cxn>
                  <a:cxn ang="0">
                    <a:pos x="83" y="191"/>
                  </a:cxn>
                  <a:cxn ang="0">
                    <a:pos x="62" y="188"/>
                  </a:cxn>
                  <a:cxn ang="0">
                    <a:pos x="43" y="183"/>
                  </a:cxn>
                  <a:cxn ang="0">
                    <a:pos x="26" y="178"/>
                  </a:cxn>
                  <a:cxn ang="0">
                    <a:pos x="11" y="171"/>
                  </a:cxn>
                  <a:cxn ang="0">
                    <a:pos x="0" y="163"/>
                  </a:cxn>
                  <a:cxn ang="0">
                    <a:pos x="2" y="163"/>
                  </a:cxn>
                  <a:cxn ang="0">
                    <a:pos x="9" y="164"/>
                  </a:cxn>
                  <a:cxn ang="0">
                    <a:pos x="18" y="165"/>
                  </a:cxn>
                  <a:cxn ang="0">
                    <a:pos x="30" y="165"/>
                  </a:cxn>
                  <a:cxn ang="0">
                    <a:pos x="45" y="165"/>
                  </a:cxn>
                  <a:cxn ang="0">
                    <a:pos x="61" y="165"/>
                  </a:cxn>
                  <a:cxn ang="0">
                    <a:pos x="79" y="162"/>
                  </a:cxn>
                  <a:cxn ang="0">
                    <a:pos x="98" y="158"/>
                  </a:cxn>
                  <a:cxn ang="0">
                    <a:pos x="116" y="152"/>
                  </a:cxn>
                  <a:cxn ang="0">
                    <a:pos x="133" y="143"/>
                  </a:cxn>
                  <a:cxn ang="0">
                    <a:pos x="150" y="132"/>
                  </a:cxn>
                  <a:cxn ang="0">
                    <a:pos x="165" y="118"/>
                  </a:cxn>
                  <a:cxn ang="0">
                    <a:pos x="163" y="119"/>
                  </a:cxn>
                  <a:cxn ang="0">
                    <a:pos x="158" y="120"/>
                  </a:cxn>
                  <a:cxn ang="0">
                    <a:pos x="149" y="121"/>
                  </a:cxn>
                  <a:cxn ang="0">
                    <a:pos x="138" y="122"/>
                  </a:cxn>
                  <a:cxn ang="0">
                    <a:pos x="124" y="122"/>
                  </a:cxn>
                  <a:cxn ang="0">
                    <a:pos x="110" y="120"/>
                  </a:cxn>
                  <a:cxn ang="0">
                    <a:pos x="96" y="116"/>
                  </a:cxn>
                  <a:cxn ang="0">
                    <a:pos x="82" y="109"/>
                  </a:cxn>
                  <a:cxn ang="0">
                    <a:pos x="69" y="99"/>
                  </a:cxn>
                  <a:cxn ang="0">
                    <a:pos x="75" y="99"/>
                  </a:cxn>
                  <a:cxn ang="0">
                    <a:pos x="82" y="98"/>
                  </a:cxn>
                  <a:cxn ang="0">
                    <a:pos x="91" y="98"/>
                  </a:cxn>
                  <a:cxn ang="0">
                    <a:pos x="102" y="97"/>
                  </a:cxn>
                  <a:cxn ang="0">
                    <a:pos x="114" y="94"/>
                  </a:cxn>
                  <a:cxn ang="0">
                    <a:pos x="127" y="91"/>
                  </a:cxn>
                  <a:cxn ang="0">
                    <a:pos x="140" y="87"/>
                  </a:cxn>
                  <a:cxn ang="0">
                    <a:pos x="153" y="82"/>
                  </a:cxn>
                  <a:cxn ang="0">
                    <a:pos x="166" y="76"/>
                  </a:cxn>
                  <a:cxn ang="0">
                    <a:pos x="178" y="68"/>
                  </a:cxn>
                  <a:cxn ang="0">
                    <a:pos x="188" y="58"/>
                  </a:cxn>
                  <a:cxn ang="0">
                    <a:pos x="197" y="46"/>
                  </a:cxn>
                  <a:cxn ang="0">
                    <a:pos x="203" y="33"/>
                  </a:cxn>
                  <a:cxn ang="0">
                    <a:pos x="207" y="18"/>
                  </a:cxn>
                  <a:cxn ang="0">
                    <a:pos x="208" y="0"/>
                  </a:cxn>
                </a:cxnLst>
                <a:rect l="0" t="0" r="r" b="b"/>
                <a:pathLst>
                  <a:path w="258" h="191">
                    <a:moveTo>
                      <a:pt x="208" y="0"/>
                    </a:moveTo>
                    <a:lnTo>
                      <a:pt x="210" y="1"/>
                    </a:lnTo>
                    <a:lnTo>
                      <a:pt x="219" y="10"/>
                    </a:lnTo>
                    <a:lnTo>
                      <a:pt x="225" y="17"/>
                    </a:lnTo>
                    <a:lnTo>
                      <a:pt x="232" y="26"/>
                    </a:lnTo>
                    <a:lnTo>
                      <a:pt x="240" y="36"/>
                    </a:lnTo>
                    <a:lnTo>
                      <a:pt x="247" y="48"/>
                    </a:lnTo>
                    <a:lnTo>
                      <a:pt x="253" y="61"/>
                    </a:lnTo>
                    <a:lnTo>
                      <a:pt x="257" y="74"/>
                    </a:lnTo>
                    <a:lnTo>
                      <a:pt x="258" y="88"/>
                    </a:lnTo>
                    <a:lnTo>
                      <a:pt x="257" y="102"/>
                    </a:lnTo>
                    <a:lnTo>
                      <a:pt x="252" y="118"/>
                    </a:lnTo>
                    <a:lnTo>
                      <a:pt x="243" y="133"/>
                    </a:lnTo>
                    <a:lnTo>
                      <a:pt x="229" y="148"/>
                    </a:lnTo>
                    <a:lnTo>
                      <a:pt x="212" y="162"/>
                    </a:lnTo>
                    <a:lnTo>
                      <a:pt x="192" y="173"/>
                    </a:lnTo>
                    <a:lnTo>
                      <a:pt x="171" y="181"/>
                    </a:lnTo>
                    <a:lnTo>
                      <a:pt x="149" y="187"/>
                    </a:lnTo>
                    <a:lnTo>
                      <a:pt x="127" y="191"/>
                    </a:lnTo>
                    <a:lnTo>
                      <a:pt x="104" y="191"/>
                    </a:lnTo>
                    <a:lnTo>
                      <a:pt x="83" y="191"/>
                    </a:lnTo>
                    <a:lnTo>
                      <a:pt x="62" y="188"/>
                    </a:lnTo>
                    <a:lnTo>
                      <a:pt x="43" y="183"/>
                    </a:lnTo>
                    <a:lnTo>
                      <a:pt x="26" y="178"/>
                    </a:lnTo>
                    <a:lnTo>
                      <a:pt x="11" y="171"/>
                    </a:lnTo>
                    <a:lnTo>
                      <a:pt x="0" y="163"/>
                    </a:lnTo>
                    <a:lnTo>
                      <a:pt x="2" y="163"/>
                    </a:lnTo>
                    <a:lnTo>
                      <a:pt x="9" y="164"/>
                    </a:lnTo>
                    <a:lnTo>
                      <a:pt x="18" y="165"/>
                    </a:lnTo>
                    <a:lnTo>
                      <a:pt x="30" y="165"/>
                    </a:lnTo>
                    <a:lnTo>
                      <a:pt x="45" y="165"/>
                    </a:lnTo>
                    <a:lnTo>
                      <a:pt x="61" y="165"/>
                    </a:lnTo>
                    <a:lnTo>
                      <a:pt x="79" y="162"/>
                    </a:lnTo>
                    <a:lnTo>
                      <a:pt x="98" y="158"/>
                    </a:lnTo>
                    <a:lnTo>
                      <a:pt x="116" y="152"/>
                    </a:lnTo>
                    <a:lnTo>
                      <a:pt x="133" y="143"/>
                    </a:lnTo>
                    <a:lnTo>
                      <a:pt x="150" y="132"/>
                    </a:lnTo>
                    <a:lnTo>
                      <a:pt x="165" y="118"/>
                    </a:lnTo>
                    <a:lnTo>
                      <a:pt x="163" y="119"/>
                    </a:lnTo>
                    <a:lnTo>
                      <a:pt x="158" y="120"/>
                    </a:lnTo>
                    <a:lnTo>
                      <a:pt x="149" y="121"/>
                    </a:lnTo>
                    <a:lnTo>
                      <a:pt x="138" y="122"/>
                    </a:lnTo>
                    <a:lnTo>
                      <a:pt x="124" y="122"/>
                    </a:lnTo>
                    <a:lnTo>
                      <a:pt x="110" y="120"/>
                    </a:lnTo>
                    <a:lnTo>
                      <a:pt x="96" y="116"/>
                    </a:lnTo>
                    <a:lnTo>
                      <a:pt x="82" y="109"/>
                    </a:lnTo>
                    <a:lnTo>
                      <a:pt x="69" y="99"/>
                    </a:lnTo>
                    <a:lnTo>
                      <a:pt x="75" y="99"/>
                    </a:lnTo>
                    <a:lnTo>
                      <a:pt x="82" y="98"/>
                    </a:lnTo>
                    <a:lnTo>
                      <a:pt x="91" y="98"/>
                    </a:lnTo>
                    <a:lnTo>
                      <a:pt x="102" y="97"/>
                    </a:lnTo>
                    <a:lnTo>
                      <a:pt x="114" y="94"/>
                    </a:lnTo>
                    <a:lnTo>
                      <a:pt x="127" y="91"/>
                    </a:lnTo>
                    <a:lnTo>
                      <a:pt x="140" y="87"/>
                    </a:lnTo>
                    <a:lnTo>
                      <a:pt x="153" y="82"/>
                    </a:lnTo>
                    <a:lnTo>
                      <a:pt x="166" y="76"/>
                    </a:lnTo>
                    <a:lnTo>
                      <a:pt x="178" y="68"/>
                    </a:lnTo>
                    <a:lnTo>
                      <a:pt x="188" y="58"/>
                    </a:lnTo>
                    <a:lnTo>
                      <a:pt x="197" y="46"/>
                    </a:lnTo>
                    <a:lnTo>
                      <a:pt x="203" y="33"/>
                    </a:lnTo>
                    <a:lnTo>
                      <a:pt x="207" y="1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3636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3" name="Oval 102">
              <a:extLst>
                <a:ext uri="{FF2B5EF4-FFF2-40B4-BE49-F238E27FC236}">
                  <a16:creationId xmlns="" xmlns:a16="http://schemas.microsoft.com/office/drawing/2014/main" id="{AB796AF0-A2BB-487E-9354-53EF52BF69BB}"/>
                </a:ext>
              </a:extLst>
            </p:cNvPr>
            <p:cNvSpPr/>
            <p:nvPr/>
          </p:nvSpPr>
          <p:spPr>
            <a:xfrm>
              <a:off x="4446428" y="5487640"/>
              <a:ext cx="2011680" cy="27014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tx1">
                    <a:lumMod val="65000"/>
                    <a:lumOff val="3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9AD252C-6A48-4299-AE68-FE2FEB434B15}"/>
              </a:ext>
            </a:extLst>
          </p:cNvPr>
          <p:cNvSpPr/>
          <p:nvPr/>
        </p:nvSpPr>
        <p:spPr>
          <a:xfrm>
            <a:off x="4483060" y="5151942"/>
            <a:ext cx="1763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Rendahnya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mobilitas</a:t>
            </a:r>
            <a:r>
              <a:rPr lang="en-US" b="1" dirty="0">
                <a:solidFill>
                  <a:schemeClr val="bg1"/>
                </a:solidFill>
              </a:rPr>
              <a:t> SDM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Peneliti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951F9E7-0151-4ECD-9566-08B6E3D07908}"/>
              </a:ext>
            </a:extLst>
          </p:cNvPr>
          <p:cNvSpPr/>
          <p:nvPr/>
        </p:nvSpPr>
        <p:spPr>
          <a:xfrm>
            <a:off x="4241369" y="5136386"/>
            <a:ext cx="61755" cy="932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509282" y="6597353"/>
            <a:ext cx="9143999" cy="246221"/>
          </a:xfrm>
          <a:prstGeom prst="rect">
            <a:avLst/>
          </a:prstGeom>
          <a:solidFill>
            <a:srgbClr val="00FA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GERD 0,25% per PDB. </a:t>
            </a:r>
            <a:r>
              <a:rPr lang="en-US" sz="1000" b="1" dirty="0" err="1"/>
              <a:t>Dominasi</a:t>
            </a:r>
            <a:r>
              <a:rPr lang="en-US" sz="1000" b="1" dirty="0"/>
              <a:t> </a:t>
            </a:r>
            <a:r>
              <a:rPr lang="en-US" sz="1000" b="1" dirty="0" err="1"/>
              <a:t>Pemerintah</a:t>
            </a:r>
            <a:r>
              <a:rPr lang="en-US" sz="1000" b="1" dirty="0"/>
              <a:t>. </a:t>
            </a:r>
            <a:r>
              <a:rPr lang="en-US" sz="1000" b="1" dirty="0" err="1"/>
              <a:t>Posisi</a:t>
            </a:r>
            <a:r>
              <a:rPr lang="en-US" sz="1000" b="1" dirty="0"/>
              <a:t> GERD </a:t>
            </a:r>
            <a:r>
              <a:rPr lang="en-US" sz="1000" b="1" dirty="0" err="1"/>
              <a:t>kita</a:t>
            </a:r>
            <a:r>
              <a:rPr lang="en-US" sz="1000" b="1" dirty="0"/>
              <a:t> </a:t>
            </a:r>
            <a:r>
              <a:rPr lang="en-US" sz="1000" b="1" dirty="0" err="1"/>
              <a:t>masih</a:t>
            </a:r>
            <a:r>
              <a:rPr lang="en-US" sz="1000" b="1" dirty="0"/>
              <a:t> </a:t>
            </a:r>
            <a:r>
              <a:rPr lang="en-US" sz="1000" b="1" dirty="0" err="1"/>
              <a:t>berada</a:t>
            </a:r>
            <a:r>
              <a:rPr lang="en-US" sz="1000" b="1" dirty="0"/>
              <a:t> di </a:t>
            </a:r>
            <a:r>
              <a:rPr lang="en-US" sz="1000" b="1" dirty="0" err="1"/>
              <a:t>kiri</a:t>
            </a:r>
            <a:r>
              <a:rPr lang="en-US" sz="1000" b="1" dirty="0"/>
              <a:t> </a:t>
            </a:r>
            <a:r>
              <a:rPr lang="en-US" sz="1000" b="1" dirty="0" err="1"/>
              <a:t>bawah</a:t>
            </a:r>
            <a:r>
              <a:rPr lang="en-US" sz="1000" b="1" dirty="0"/>
              <a:t> (paling </a:t>
            </a:r>
            <a:r>
              <a:rPr lang="en-US" sz="1000" b="1" dirty="0" err="1"/>
              <a:t>rendah</a:t>
            </a:r>
            <a:r>
              <a:rPr lang="en-US" sz="1000" b="1" dirty="0"/>
              <a:t>) </a:t>
            </a:r>
            <a:r>
              <a:rPr lang="en-US" sz="1000" b="1" dirty="0" err="1"/>
              <a:t>dari</a:t>
            </a:r>
            <a:r>
              <a:rPr lang="en-US" sz="1000" b="1" dirty="0"/>
              <a:t> negara</a:t>
            </a:r>
            <a:r>
              <a:rPr lang="en-US" sz="1000" b="1" baseline="30000" dirty="0"/>
              <a:t>2</a:t>
            </a:r>
            <a:r>
              <a:rPr lang="en-US" sz="1000" b="1" dirty="0"/>
              <a:t> yang </a:t>
            </a:r>
            <a:r>
              <a:rPr lang="en-US" sz="1000" b="1" dirty="0" err="1"/>
              <a:t>dipetakan</a:t>
            </a:r>
            <a:r>
              <a:rPr lang="en-US" sz="1000" b="1" dirty="0"/>
              <a:t> </a:t>
            </a:r>
            <a:r>
              <a:rPr lang="en-US" sz="1000" b="1" dirty="0" err="1"/>
              <a:t>diatas</a:t>
            </a:r>
            <a:r>
              <a:rPr lang="en-US" sz="1000" b="1" dirty="0"/>
              <a:t>.</a:t>
            </a:r>
            <a:endParaRPr lang="en-US" sz="1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489246" y="3492120"/>
            <a:ext cx="2683601" cy="3274995"/>
            <a:chOff x="5140241" y="127373"/>
            <a:chExt cx="3578135" cy="6902025"/>
          </a:xfrm>
        </p:grpSpPr>
        <p:sp>
          <p:nvSpPr>
            <p:cNvPr id="23" name="TextBox 22"/>
            <p:cNvSpPr txBox="1"/>
            <p:nvPr/>
          </p:nvSpPr>
          <p:spPr>
            <a:xfrm>
              <a:off x="7141519" y="1044629"/>
              <a:ext cx="860487" cy="462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82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rbon Bl" panose="02000506060000020004" pitchFamily="2" charset="0"/>
                </a:rPr>
                <a:t>30.68%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12981" y="1861478"/>
              <a:ext cx="787976" cy="462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82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rbon Bl" panose="02000506060000020004" pitchFamily="2" charset="0"/>
                </a:rPr>
                <a:t>13.17%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25721" y="2797112"/>
              <a:ext cx="720680" cy="462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82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rbon Bl" panose="02000506060000020004" pitchFamily="2" charset="0"/>
                </a:rPr>
                <a:t>5.77%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58920" y="127373"/>
              <a:ext cx="855691" cy="462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82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rbon Bl" panose="02000506060000020004" pitchFamily="2" charset="0"/>
                </a:rPr>
                <a:t>43.74%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08311" y="2641971"/>
              <a:ext cx="720680" cy="462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82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rbon Bl" panose="02000506060000020004" pitchFamily="2" charset="0"/>
                </a:rPr>
                <a:t>6.65%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140241" y="403597"/>
              <a:ext cx="1002528" cy="6042839"/>
              <a:chOff x="4100920" y="510358"/>
              <a:chExt cx="1002528" cy="6042839"/>
            </a:xfrm>
          </p:grpSpPr>
          <p:sp>
            <p:nvSpPr>
              <p:cNvPr id="47" name="Flowchart: Process 29"/>
              <p:cNvSpPr/>
              <p:nvPr/>
            </p:nvSpPr>
            <p:spPr>
              <a:xfrm>
                <a:off x="4100920" y="5059963"/>
                <a:ext cx="720000" cy="1394721"/>
              </a:xfrm>
              <a:prstGeom prst="flowChartProcess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/>
              </a:p>
            </p:txBody>
          </p:sp>
          <p:sp>
            <p:nvSpPr>
              <p:cNvPr id="48" name="Flowchart: Process 19"/>
              <p:cNvSpPr/>
              <p:nvPr/>
            </p:nvSpPr>
            <p:spPr>
              <a:xfrm>
                <a:off x="4100920" y="4349021"/>
                <a:ext cx="1002528" cy="71900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6350 w 10000"/>
                  <a:gd name="connsiteY0" fmla="*/ 0 h 10051"/>
                  <a:gd name="connsiteX1" fmla="*/ 10000 w 10000"/>
                  <a:gd name="connsiteY1" fmla="*/ 51 h 10051"/>
                  <a:gd name="connsiteX2" fmla="*/ 10000 w 10000"/>
                  <a:gd name="connsiteY2" fmla="*/ 10051 h 10051"/>
                  <a:gd name="connsiteX3" fmla="*/ 0 w 10000"/>
                  <a:gd name="connsiteY3" fmla="*/ 10051 h 10051"/>
                  <a:gd name="connsiteX4" fmla="*/ 6350 w 10000"/>
                  <a:gd name="connsiteY4" fmla="*/ 0 h 10051"/>
                  <a:gd name="connsiteX0" fmla="*/ 6350 w 13792"/>
                  <a:gd name="connsiteY0" fmla="*/ 51 h 10102"/>
                  <a:gd name="connsiteX1" fmla="*/ 13792 w 13792"/>
                  <a:gd name="connsiteY1" fmla="*/ 0 h 10102"/>
                  <a:gd name="connsiteX2" fmla="*/ 10000 w 13792"/>
                  <a:gd name="connsiteY2" fmla="*/ 10102 h 10102"/>
                  <a:gd name="connsiteX3" fmla="*/ 0 w 13792"/>
                  <a:gd name="connsiteY3" fmla="*/ 10102 h 10102"/>
                  <a:gd name="connsiteX4" fmla="*/ 6350 w 13792"/>
                  <a:gd name="connsiteY4" fmla="*/ 51 h 10102"/>
                  <a:gd name="connsiteX0" fmla="*/ 6548 w 13792"/>
                  <a:gd name="connsiteY0" fmla="*/ 0 h 11412"/>
                  <a:gd name="connsiteX1" fmla="*/ 13792 w 13792"/>
                  <a:gd name="connsiteY1" fmla="*/ 1310 h 11412"/>
                  <a:gd name="connsiteX2" fmla="*/ 10000 w 13792"/>
                  <a:gd name="connsiteY2" fmla="*/ 11412 h 11412"/>
                  <a:gd name="connsiteX3" fmla="*/ 0 w 13792"/>
                  <a:gd name="connsiteY3" fmla="*/ 11412 h 11412"/>
                  <a:gd name="connsiteX4" fmla="*/ 6548 w 13792"/>
                  <a:gd name="connsiteY4" fmla="*/ 0 h 11412"/>
                  <a:gd name="connsiteX0" fmla="*/ 6548 w 13924"/>
                  <a:gd name="connsiteY0" fmla="*/ 0 h 11412"/>
                  <a:gd name="connsiteX1" fmla="*/ 13924 w 13924"/>
                  <a:gd name="connsiteY1" fmla="*/ 25 h 11412"/>
                  <a:gd name="connsiteX2" fmla="*/ 10000 w 13924"/>
                  <a:gd name="connsiteY2" fmla="*/ 11412 h 11412"/>
                  <a:gd name="connsiteX3" fmla="*/ 0 w 13924"/>
                  <a:gd name="connsiteY3" fmla="*/ 11412 h 11412"/>
                  <a:gd name="connsiteX4" fmla="*/ 6548 w 13924"/>
                  <a:gd name="connsiteY4" fmla="*/ 0 h 1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24" h="11412">
                    <a:moveTo>
                      <a:pt x="6548" y="0"/>
                    </a:moveTo>
                    <a:lnTo>
                      <a:pt x="13924" y="25"/>
                    </a:lnTo>
                    <a:lnTo>
                      <a:pt x="10000" y="11412"/>
                    </a:lnTo>
                    <a:lnTo>
                      <a:pt x="0" y="11412"/>
                    </a:lnTo>
                    <a:lnTo>
                      <a:pt x="6548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/>
              </a:p>
            </p:txBody>
          </p:sp>
          <p:sp>
            <p:nvSpPr>
              <p:cNvPr id="49" name="Pentagon 48"/>
              <p:cNvSpPr/>
              <p:nvPr/>
            </p:nvSpPr>
            <p:spPr>
              <a:xfrm rot="16200000">
                <a:off x="2913808" y="2159646"/>
                <a:ext cx="3838575" cy="540000"/>
              </a:xfrm>
              <a:prstGeom prst="homePlat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16200000">
                <a:off x="3808512" y="5812791"/>
                <a:ext cx="1219201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d-ID" sz="675" dirty="0">
                    <a:latin typeface="Arial Rounded MT Bold" pitchFamily="34" charset="0"/>
                  </a:rPr>
                  <a:t>LITBANG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219705" y="1352407"/>
              <a:ext cx="784296" cy="5190932"/>
              <a:chOff x="6180384" y="1459168"/>
              <a:chExt cx="784296" cy="5190932"/>
            </a:xfrm>
          </p:grpSpPr>
          <p:sp>
            <p:nvSpPr>
              <p:cNvPr id="43" name="Flowchart: Process 30"/>
              <p:cNvSpPr/>
              <p:nvPr/>
            </p:nvSpPr>
            <p:spPr>
              <a:xfrm>
                <a:off x="6242685" y="5029200"/>
                <a:ext cx="720000" cy="142548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/>
              </a:p>
            </p:txBody>
          </p:sp>
          <p:sp>
            <p:nvSpPr>
              <p:cNvPr id="44" name="Flowchart: Process 20"/>
              <p:cNvSpPr/>
              <p:nvPr/>
            </p:nvSpPr>
            <p:spPr>
              <a:xfrm>
                <a:off x="6180384" y="4348962"/>
                <a:ext cx="784296" cy="71100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992"/>
                  <a:gd name="connsiteY0" fmla="*/ 0 h 10000"/>
                  <a:gd name="connsiteX1" fmla="*/ 10992 w 10992"/>
                  <a:gd name="connsiteY1" fmla="*/ 0 h 10000"/>
                  <a:gd name="connsiteX2" fmla="*/ 10992 w 10992"/>
                  <a:gd name="connsiteY2" fmla="*/ 10000 h 10000"/>
                  <a:gd name="connsiteX3" fmla="*/ 992 w 10992"/>
                  <a:gd name="connsiteY3" fmla="*/ 10000 h 10000"/>
                  <a:gd name="connsiteX4" fmla="*/ 0 w 10992"/>
                  <a:gd name="connsiteY4" fmla="*/ 0 h 10000"/>
                  <a:gd name="connsiteX0" fmla="*/ 0 w 10992"/>
                  <a:gd name="connsiteY0" fmla="*/ 76 h 10076"/>
                  <a:gd name="connsiteX1" fmla="*/ 7354 w 10992"/>
                  <a:gd name="connsiteY1" fmla="*/ 0 h 10076"/>
                  <a:gd name="connsiteX2" fmla="*/ 10992 w 10992"/>
                  <a:gd name="connsiteY2" fmla="*/ 10076 h 10076"/>
                  <a:gd name="connsiteX3" fmla="*/ 992 w 10992"/>
                  <a:gd name="connsiteY3" fmla="*/ 10076 h 10076"/>
                  <a:gd name="connsiteX4" fmla="*/ 0 w 10992"/>
                  <a:gd name="connsiteY4" fmla="*/ 76 h 10076"/>
                  <a:gd name="connsiteX0" fmla="*/ 0 w 10893"/>
                  <a:gd name="connsiteY0" fmla="*/ 0 h 11209"/>
                  <a:gd name="connsiteX1" fmla="*/ 7255 w 10893"/>
                  <a:gd name="connsiteY1" fmla="*/ 1133 h 11209"/>
                  <a:gd name="connsiteX2" fmla="*/ 10893 w 10893"/>
                  <a:gd name="connsiteY2" fmla="*/ 11209 h 11209"/>
                  <a:gd name="connsiteX3" fmla="*/ 893 w 10893"/>
                  <a:gd name="connsiteY3" fmla="*/ 11209 h 11209"/>
                  <a:gd name="connsiteX4" fmla="*/ 0 w 10893"/>
                  <a:gd name="connsiteY4" fmla="*/ 0 h 11209"/>
                  <a:gd name="connsiteX0" fmla="*/ 0 w 10893"/>
                  <a:gd name="connsiteY0" fmla="*/ 76 h 11285"/>
                  <a:gd name="connsiteX1" fmla="*/ 7520 w 10893"/>
                  <a:gd name="connsiteY1" fmla="*/ 0 h 11285"/>
                  <a:gd name="connsiteX2" fmla="*/ 10893 w 10893"/>
                  <a:gd name="connsiteY2" fmla="*/ 11285 h 11285"/>
                  <a:gd name="connsiteX3" fmla="*/ 893 w 10893"/>
                  <a:gd name="connsiteY3" fmla="*/ 11285 h 11285"/>
                  <a:gd name="connsiteX4" fmla="*/ 0 w 10893"/>
                  <a:gd name="connsiteY4" fmla="*/ 76 h 1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93" h="11285">
                    <a:moveTo>
                      <a:pt x="0" y="76"/>
                    </a:moveTo>
                    <a:lnTo>
                      <a:pt x="7520" y="0"/>
                    </a:lnTo>
                    <a:lnTo>
                      <a:pt x="10893" y="11285"/>
                    </a:lnTo>
                    <a:lnTo>
                      <a:pt x="893" y="11285"/>
                    </a:lnTo>
                    <a:cubicBezTo>
                      <a:pt x="562" y="7952"/>
                      <a:pt x="331" y="3409"/>
                      <a:pt x="0" y="7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/>
              </a:p>
            </p:txBody>
          </p:sp>
          <p:sp>
            <p:nvSpPr>
              <p:cNvPr id="45" name="Pentagon 44"/>
              <p:cNvSpPr/>
              <p:nvPr/>
            </p:nvSpPr>
            <p:spPr>
              <a:xfrm rot="16200000">
                <a:off x="5006520" y="2633873"/>
                <a:ext cx="2889410" cy="540000"/>
              </a:xfrm>
              <a:prstGeom prst="homePlat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6200000">
                <a:off x="5772329" y="5608971"/>
                <a:ext cx="1820647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d-ID" sz="675" dirty="0">
                    <a:latin typeface="Arial Rounded MT Bold" pitchFamily="34" charset="0"/>
                  </a:rPr>
                  <a:t>OPERASIONAL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760546" y="3022973"/>
              <a:ext cx="957830" cy="3499665"/>
              <a:chOff x="6721225" y="3129734"/>
              <a:chExt cx="957830" cy="3499665"/>
            </a:xfrm>
          </p:grpSpPr>
          <p:sp>
            <p:nvSpPr>
              <p:cNvPr id="39" name="Flowchart: Process 31"/>
              <p:cNvSpPr/>
              <p:nvPr/>
            </p:nvSpPr>
            <p:spPr>
              <a:xfrm>
                <a:off x="6956108" y="5043776"/>
                <a:ext cx="720000" cy="1394721"/>
              </a:xfrm>
              <a:prstGeom prst="flowChartProcess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/>
              </a:p>
            </p:txBody>
          </p:sp>
          <p:sp>
            <p:nvSpPr>
              <p:cNvPr id="40" name="Flowchart: Process 21"/>
              <p:cNvSpPr/>
              <p:nvPr/>
            </p:nvSpPr>
            <p:spPr>
              <a:xfrm>
                <a:off x="6725703" y="4350977"/>
                <a:ext cx="953352" cy="709427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3572"/>
                  <a:gd name="connsiteY0" fmla="*/ 0 h 10000"/>
                  <a:gd name="connsiteX1" fmla="*/ 13572 w 13572"/>
                  <a:gd name="connsiteY1" fmla="*/ 0 h 10000"/>
                  <a:gd name="connsiteX2" fmla="*/ 13572 w 13572"/>
                  <a:gd name="connsiteY2" fmla="*/ 10000 h 10000"/>
                  <a:gd name="connsiteX3" fmla="*/ 3572 w 13572"/>
                  <a:gd name="connsiteY3" fmla="*/ 10000 h 10000"/>
                  <a:gd name="connsiteX4" fmla="*/ 0 w 13572"/>
                  <a:gd name="connsiteY4" fmla="*/ 0 h 10000"/>
                  <a:gd name="connsiteX0" fmla="*/ 0 w 13572"/>
                  <a:gd name="connsiteY0" fmla="*/ 51 h 10051"/>
                  <a:gd name="connsiteX1" fmla="*/ 7663 w 13572"/>
                  <a:gd name="connsiteY1" fmla="*/ 0 h 10051"/>
                  <a:gd name="connsiteX2" fmla="*/ 13572 w 13572"/>
                  <a:gd name="connsiteY2" fmla="*/ 10051 h 10051"/>
                  <a:gd name="connsiteX3" fmla="*/ 3572 w 13572"/>
                  <a:gd name="connsiteY3" fmla="*/ 10051 h 10051"/>
                  <a:gd name="connsiteX4" fmla="*/ 0 w 13572"/>
                  <a:gd name="connsiteY4" fmla="*/ 51 h 10051"/>
                  <a:gd name="connsiteX0" fmla="*/ 0 w 13572"/>
                  <a:gd name="connsiteY0" fmla="*/ 13 h 10013"/>
                  <a:gd name="connsiteX1" fmla="*/ 7498 w 13572"/>
                  <a:gd name="connsiteY1" fmla="*/ 0 h 10013"/>
                  <a:gd name="connsiteX2" fmla="*/ 13572 w 13572"/>
                  <a:gd name="connsiteY2" fmla="*/ 10013 h 10013"/>
                  <a:gd name="connsiteX3" fmla="*/ 3572 w 13572"/>
                  <a:gd name="connsiteY3" fmla="*/ 10013 h 10013"/>
                  <a:gd name="connsiteX4" fmla="*/ 0 w 13572"/>
                  <a:gd name="connsiteY4" fmla="*/ 13 h 10013"/>
                  <a:gd name="connsiteX0" fmla="*/ 0 w 13605"/>
                  <a:gd name="connsiteY0" fmla="*/ 242 h 10013"/>
                  <a:gd name="connsiteX1" fmla="*/ 7531 w 13605"/>
                  <a:gd name="connsiteY1" fmla="*/ 0 h 10013"/>
                  <a:gd name="connsiteX2" fmla="*/ 13605 w 13605"/>
                  <a:gd name="connsiteY2" fmla="*/ 10013 h 10013"/>
                  <a:gd name="connsiteX3" fmla="*/ 3605 w 13605"/>
                  <a:gd name="connsiteY3" fmla="*/ 10013 h 10013"/>
                  <a:gd name="connsiteX4" fmla="*/ 0 w 13605"/>
                  <a:gd name="connsiteY4" fmla="*/ 242 h 10013"/>
                  <a:gd name="connsiteX0" fmla="*/ 0 w 13241"/>
                  <a:gd name="connsiteY0" fmla="*/ 0 h 11245"/>
                  <a:gd name="connsiteX1" fmla="*/ 7167 w 13241"/>
                  <a:gd name="connsiteY1" fmla="*/ 1232 h 11245"/>
                  <a:gd name="connsiteX2" fmla="*/ 13241 w 13241"/>
                  <a:gd name="connsiteY2" fmla="*/ 11245 h 11245"/>
                  <a:gd name="connsiteX3" fmla="*/ 3241 w 13241"/>
                  <a:gd name="connsiteY3" fmla="*/ 11245 h 11245"/>
                  <a:gd name="connsiteX4" fmla="*/ 0 w 13241"/>
                  <a:gd name="connsiteY4" fmla="*/ 0 h 11245"/>
                  <a:gd name="connsiteX0" fmla="*/ 0 w 13241"/>
                  <a:gd name="connsiteY0" fmla="*/ 15 h 11260"/>
                  <a:gd name="connsiteX1" fmla="*/ 7399 w 13241"/>
                  <a:gd name="connsiteY1" fmla="*/ 0 h 11260"/>
                  <a:gd name="connsiteX2" fmla="*/ 13241 w 13241"/>
                  <a:gd name="connsiteY2" fmla="*/ 11260 h 11260"/>
                  <a:gd name="connsiteX3" fmla="*/ 3241 w 13241"/>
                  <a:gd name="connsiteY3" fmla="*/ 11260 h 11260"/>
                  <a:gd name="connsiteX4" fmla="*/ 0 w 13241"/>
                  <a:gd name="connsiteY4" fmla="*/ 15 h 1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1" h="11260">
                    <a:moveTo>
                      <a:pt x="0" y="15"/>
                    </a:moveTo>
                    <a:lnTo>
                      <a:pt x="7399" y="0"/>
                    </a:lnTo>
                    <a:lnTo>
                      <a:pt x="13241" y="11260"/>
                    </a:lnTo>
                    <a:lnTo>
                      <a:pt x="3241" y="112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/>
              </a:p>
            </p:txBody>
          </p:sp>
          <p:sp>
            <p:nvSpPr>
              <p:cNvPr id="41" name="Pentagon 40"/>
              <p:cNvSpPr/>
              <p:nvPr/>
            </p:nvSpPr>
            <p:spPr>
              <a:xfrm rot="16200000">
                <a:off x="6381625" y="3469334"/>
                <a:ext cx="1219200" cy="540000"/>
              </a:xfrm>
              <a:prstGeom prst="homePlat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16200000">
                <a:off x="6707090" y="5888994"/>
                <a:ext cx="1219198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d-ID" sz="675" dirty="0">
                    <a:latin typeface="Arial Rounded MT Bold" pitchFamily="34" charset="0"/>
                  </a:rPr>
                  <a:t>MODAL</a:t>
                </a:r>
              </a:p>
            </p:txBody>
          </p:sp>
        </p:grpSp>
        <p:sp>
          <p:nvSpPr>
            <p:cNvPr id="31" name="Flowchart: Process 28"/>
            <p:cNvSpPr/>
            <p:nvPr/>
          </p:nvSpPr>
          <p:spPr>
            <a:xfrm>
              <a:off x="5882843" y="4991040"/>
              <a:ext cx="720000" cy="1394721"/>
            </a:xfrm>
            <a:prstGeom prst="flowChartProcess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/>
            </a:p>
          </p:txBody>
        </p:sp>
        <p:sp>
          <p:nvSpPr>
            <p:cNvPr id="32" name="Flowchart: Process 18"/>
            <p:cNvSpPr/>
            <p:nvPr/>
          </p:nvSpPr>
          <p:spPr>
            <a:xfrm>
              <a:off x="5869409" y="4282050"/>
              <a:ext cx="825624" cy="71661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3704 w 10000"/>
                <a:gd name="connsiteY0" fmla="*/ 0 h 10051"/>
                <a:gd name="connsiteX1" fmla="*/ 10000 w 10000"/>
                <a:gd name="connsiteY1" fmla="*/ 51 h 10051"/>
                <a:gd name="connsiteX2" fmla="*/ 10000 w 10000"/>
                <a:gd name="connsiteY2" fmla="*/ 10051 h 10051"/>
                <a:gd name="connsiteX3" fmla="*/ 0 w 10000"/>
                <a:gd name="connsiteY3" fmla="*/ 10051 h 10051"/>
                <a:gd name="connsiteX4" fmla="*/ 3704 w 10000"/>
                <a:gd name="connsiteY4" fmla="*/ 0 h 10051"/>
                <a:gd name="connsiteX0" fmla="*/ 3704 w 11235"/>
                <a:gd name="connsiteY0" fmla="*/ 0 h 10051"/>
                <a:gd name="connsiteX1" fmla="*/ 11235 w 11235"/>
                <a:gd name="connsiteY1" fmla="*/ 0 h 10051"/>
                <a:gd name="connsiteX2" fmla="*/ 10000 w 11235"/>
                <a:gd name="connsiteY2" fmla="*/ 10051 h 10051"/>
                <a:gd name="connsiteX3" fmla="*/ 0 w 11235"/>
                <a:gd name="connsiteY3" fmla="*/ 10051 h 10051"/>
                <a:gd name="connsiteX4" fmla="*/ 3704 w 11235"/>
                <a:gd name="connsiteY4" fmla="*/ 0 h 10051"/>
                <a:gd name="connsiteX0" fmla="*/ 4068 w 11235"/>
                <a:gd name="connsiteY0" fmla="*/ 0 h 11374"/>
                <a:gd name="connsiteX1" fmla="*/ 11235 w 11235"/>
                <a:gd name="connsiteY1" fmla="*/ 1323 h 11374"/>
                <a:gd name="connsiteX2" fmla="*/ 10000 w 11235"/>
                <a:gd name="connsiteY2" fmla="*/ 11374 h 11374"/>
                <a:gd name="connsiteX3" fmla="*/ 0 w 11235"/>
                <a:gd name="connsiteY3" fmla="*/ 11374 h 11374"/>
                <a:gd name="connsiteX4" fmla="*/ 4068 w 11235"/>
                <a:gd name="connsiteY4" fmla="*/ 0 h 11374"/>
                <a:gd name="connsiteX0" fmla="*/ 4068 w 11467"/>
                <a:gd name="connsiteY0" fmla="*/ 0 h 11374"/>
                <a:gd name="connsiteX1" fmla="*/ 11467 w 11467"/>
                <a:gd name="connsiteY1" fmla="*/ 0 h 11374"/>
                <a:gd name="connsiteX2" fmla="*/ 10000 w 11467"/>
                <a:gd name="connsiteY2" fmla="*/ 11374 h 11374"/>
                <a:gd name="connsiteX3" fmla="*/ 0 w 11467"/>
                <a:gd name="connsiteY3" fmla="*/ 11374 h 11374"/>
                <a:gd name="connsiteX4" fmla="*/ 4068 w 11467"/>
                <a:gd name="connsiteY4" fmla="*/ 0 h 1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7" h="11374">
                  <a:moveTo>
                    <a:pt x="4068" y="0"/>
                  </a:moveTo>
                  <a:lnTo>
                    <a:pt x="11467" y="0"/>
                  </a:lnTo>
                  <a:lnTo>
                    <a:pt x="10000" y="11374"/>
                  </a:lnTo>
                  <a:lnTo>
                    <a:pt x="0" y="11374"/>
                  </a:lnTo>
                  <a:lnTo>
                    <a:pt x="406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/>
            </a:p>
          </p:txBody>
        </p:sp>
        <p:sp>
          <p:nvSpPr>
            <p:cNvPr id="33" name="Pentagon 32"/>
            <p:cNvSpPr/>
            <p:nvPr/>
          </p:nvSpPr>
          <p:spPr>
            <a:xfrm rot="16200000">
              <a:off x="5404972" y="2981134"/>
              <a:ext cx="2057045" cy="540000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5202827" y="5913982"/>
              <a:ext cx="1945773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675" dirty="0">
                  <a:latin typeface="Arial Rounded MT Bold" pitchFamily="34" charset="0"/>
                </a:rPr>
                <a:t>JASA IPTEK</a:t>
              </a:r>
            </a:p>
          </p:txBody>
        </p:sp>
        <p:sp>
          <p:nvSpPr>
            <p:cNvPr id="35" name="Flowchart: Process 27"/>
            <p:cNvSpPr/>
            <p:nvPr/>
          </p:nvSpPr>
          <p:spPr>
            <a:xfrm>
              <a:off x="6603366" y="4994557"/>
              <a:ext cx="720000" cy="1394721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/>
            </a:p>
          </p:txBody>
        </p:sp>
        <p:sp>
          <p:nvSpPr>
            <p:cNvPr id="36" name="Flowchart: Process 17"/>
            <p:cNvSpPr/>
            <p:nvPr/>
          </p:nvSpPr>
          <p:spPr>
            <a:xfrm>
              <a:off x="6576996" y="4278769"/>
              <a:ext cx="720000" cy="71579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235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235 w 10000"/>
                <a:gd name="connsiteY4" fmla="*/ 0 h 10000"/>
                <a:gd name="connsiteX0" fmla="*/ 1235 w 10000"/>
                <a:gd name="connsiteY0" fmla="*/ 0 h 10000"/>
                <a:gd name="connsiteX1" fmla="*/ 8942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235 w 10000"/>
                <a:gd name="connsiteY4" fmla="*/ 0 h 10000"/>
                <a:gd name="connsiteX0" fmla="*/ 1235 w 10000"/>
                <a:gd name="connsiteY0" fmla="*/ 0 h 10000"/>
                <a:gd name="connsiteX1" fmla="*/ 9030 w 10000"/>
                <a:gd name="connsiteY1" fmla="*/ 102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235 w 10000"/>
                <a:gd name="connsiteY4" fmla="*/ 0 h 10000"/>
                <a:gd name="connsiteX0" fmla="*/ 1235 w 10000"/>
                <a:gd name="connsiteY0" fmla="*/ 13 h 10013"/>
                <a:gd name="connsiteX1" fmla="*/ 9030 w 10000"/>
                <a:gd name="connsiteY1" fmla="*/ 0 h 10013"/>
                <a:gd name="connsiteX2" fmla="*/ 10000 w 10000"/>
                <a:gd name="connsiteY2" fmla="*/ 10013 h 10013"/>
                <a:gd name="connsiteX3" fmla="*/ 0 w 10000"/>
                <a:gd name="connsiteY3" fmla="*/ 10013 h 10013"/>
                <a:gd name="connsiteX4" fmla="*/ 1235 w 10000"/>
                <a:gd name="connsiteY4" fmla="*/ 13 h 10013"/>
                <a:gd name="connsiteX0" fmla="*/ 1433 w 10000"/>
                <a:gd name="connsiteY0" fmla="*/ 13 h 10013"/>
                <a:gd name="connsiteX1" fmla="*/ 9030 w 10000"/>
                <a:gd name="connsiteY1" fmla="*/ 0 h 10013"/>
                <a:gd name="connsiteX2" fmla="*/ 10000 w 10000"/>
                <a:gd name="connsiteY2" fmla="*/ 10013 h 10013"/>
                <a:gd name="connsiteX3" fmla="*/ 0 w 10000"/>
                <a:gd name="connsiteY3" fmla="*/ 10013 h 10013"/>
                <a:gd name="connsiteX4" fmla="*/ 1433 w 10000"/>
                <a:gd name="connsiteY4" fmla="*/ 13 h 10013"/>
                <a:gd name="connsiteX0" fmla="*/ 1698 w 10000"/>
                <a:gd name="connsiteY0" fmla="*/ 0 h 11361"/>
                <a:gd name="connsiteX1" fmla="*/ 9030 w 10000"/>
                <a:gd name="connsiteY1" fmla="*/ 1348 h 11361"/>
                <a:gd name="connsiteX2" fmla="*/ 10000 w 10000"/>
                <a:gd name="connsiteY2" fmla="*/ 11361 h 11361"/>
                <a:gd name="connsiteX3" fmla="*/ 0 w 10000"/>
                <a:gd name="connsiteY3" fmla="*/ 11361 h 11361"/>
                <a:gd name="connsiteX4" fmla="*/ 1698 w 10000"/>
                <a:gd name="connsiteY4" fmla="*/ 0 h 11361"/>
                <a:gd name="connsiteX0" fmla="*/ 1698 w 10000"/>
                <a:gd name="connsiteY0" fmla="*/ 0 h 11361"/>
                <a:gd name="connsiteX1" fmla="*/ 9129 w 10000"/>
                <a:gd name="connsiteY1" fmla="*/ 101 h 11361"/>
                <a:gd name="connsiteX2" fmla="*/ 10000 w 10000"/>
                <a:gd name="connsiteY2" fmla="*/ 11361 h 11361"/>
                <a:gd name="connsiteX3" fmla="*/ 0 w 10000"/>
                <a:gd name="connsiteY3" fmla="*/ 11361 h 11361"/>
                <a:gd name="connsiteX4" fmla="*/ 1698 w 10000"/>
                <a:gd name="connsiteY4" fmla="*/ 0 h 11361"/>
                <a:gd name="connsiteX0" fmla="*/ 1698 w 10000"/>
                <a:gd name="connsiteY0" fmla="*/ 0 h 11361"/>
                <a:gd name="connsiteX1" fmla="*/ 9096 w 10000"/>
                <a:gd name="connsiteY1" fmla="*/ 25 h 11361"/>
                <a:gd name="connsiteX2" fmla="*/ 10000 w 10000"/>
                <a:gd name="connsiteY2" fmla="*/ 11361 h 11361"/>
                <a:gd name="connsiteX3" fmla="*/ 0 w 10000"/>
                <a:gd name="connsiteY3" fmla="*/ 11361 h 11361"/>
                <a:gd name="connsiteX4" fmla="*/ 1698 w 10000"/>
                <a:gd name="connsiteY4" fmla="*/ 0 h 1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361">
                  <a:moveTo>
                    <a:pt x="1698" y="0"/>
                  </a:moveTo>
                  <a:lnTo>
                    <a:pt x="9096" y="25"/>
                  </a:lnTo>
                  <a:cubicBezTo>
                    <a:pt x="9419" y="3363"/>
                    <a:pt x="9677" y="8023"/>
                    <a:pt x="10000" y="11361"/>
                  </a:cubicBezTo>
                  <a:lnTo>
                    <a:pt x="0" y="11361"/>
                  </a:lnTo>
                  <a:lnTo>
                    <a:pt x="1698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 dirty="0"/>
            </a:p>
          </p:txBody>
        </p:sp>
        <p:sp>
          <p:nvSpPr>
            <p:cNvPr id="37" name="Pentagon 36"/>
            <p:cNvSpPr/>
            <p:nvPr/>
          </p:nvSpPr>
          <p:spPr>
            <a:xfrm rot="16200000">
              <a:off x="6433495" y="3469655"/>
              <a:ext cx="1080000" cy="540000"/>
            </a:xfrm>
            <a:prstGeom prst="homePlat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5964382" y="5832882"/>
              <a:ext cx="1992922" cy="400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id-ID" sz="675" dirty="0">
                  <a:solidFill>
                    <a:schemeClr val="tx1"/>
                  </a:solidFill>
                  <a:latin typeface="Arial Rounded MT Bold" pitchFamily="34" charset="0"/>
                </a:rPr>
                <a:t>PENDIDIKAN</a:t>
              </a:r>
            </a:p>
            <a:p>
              <a:pPr algn="r"/>
              <a:r>
                <a:rPr lang="id-ID" sz="675" dirty="0">
                  <a:solidFill>
                    <a:schemeClr val="tx1"/>
                  </a:solidFill>
                  <a:latin typeface="Arial Rounded MT Bold" pitchFamily="34" charset="0"/>
                </a:rPr>
                <a:t>PELATIHAN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5491455" y="6419048"/>
            <a:ext cx="2681391" cy="3428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67" y="3172240"/>
            <a:ext cx="3927893" cy="33507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3" name="Shape 19"/>
          <p:cNvSpPr/>
          <p:nvPr/>
        </p:nvSpPr>
        <p:spPr>
          <a:xfrm>
            <a:off x="1859507" y="1068067"/>
            <a:ext cx="149469" cy="6484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63294" tIns="63294" rIns="63294" bIns="63294" anchor="ctr"/>
          <a:lstStyle/>
          <a:p>
            <a:pPr>
              <a:defRPr/>
            </a:pPr>
            <a:endParaRPr sz="1247">
              <a:solidFill>
                <a:srgbClr val="114454"/>
              </a:solidFill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3" b="82425"/>
          <a:stretch>
            <a:fillRect/>
          </a:stretch>
        </p:blipFill>
        <p:spPr bwMode="auto">
          <a:xfrm>
            <a:off x="6743700" y="0"/>
            <a:ext cx="3924300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5895976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5307013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4718051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4129088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3560763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971801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424113" y="-1588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1524001" y="0"/>
            <a:ext cx="9445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6286501" y="-1588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7" name="CustomShape 1"/>
          <p:cNvSpPr/>
          <p:nvPr/>
        </p:nvSpPr>
        <p:spPr>
          <a:xfrm>
            <a:off x="1558925" y="116632"/>
            <a:ext cx="5932488" cy="719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defRPr/>
            </a:pPr>
            <a:r>
              <a:rPr lang="fi-FI" sz="32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SEBARAN ANGGARAN RISET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25" y="853622"/>
            <a:ext cx="4949674" cy="225774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08" y="1399333"/>
            <a:ext cx="4149794" cy="2356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30" y="4022522"/>
            <a:ext cx="2202511" cy="24673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469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3" b="82425"/>
          <a:stretch>
            <a:fillRect/>
          </a:stretch>
        </p:blipFill>
        <p:spPr bwMode="auto">
          <a:xfrm>
            <a:off x="6743700" y="0"/>
            <a:ext cx="3924300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5895976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5307013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4718051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4129088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3560763" y="0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971801" y="0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2424113" y="-1588"/>
            <a:ext cx="588962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1524001" y="0"/>
            <a:ext cx="9445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8" b="82425"/>
          <a:stretch>
            <a:fillRect/>
          </a:stretch>
        </p:blipFill>
        <p:spPr bwMode="auto">
          <a:xfrm>
            <a:off x="6286501" y="-1588"/>
            <a:ext cx="588963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CustomShape 1"/>
          <p:cNvSpPr/>
          <p:nvPr/>
        </p:nvSpPr>
        <p:spPr>
          <a:xfrm>
            <a:off x="1558925" y="116632"/>
            <a:ext cx="5932488" cy="719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defRPr/>
            </a:pPr>
            <a:r>
              <a:rPr lang="fi-FI" sz="24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MASALAH RISET NASIONAL</a:t>
            </a:r>
          </a:p>
          <a:p>
            <a:pPr algn="r">
              <a:defRPr/>
            </a:pPr>
            <a:r>
              <a:rPr lang="fi-FI" sz="3200" b="1" spc="-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MANAJEMEN </a:t>
            </a:r>
            <a:r>
              <a:rPr lang="fi-FI" sz="32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RISET</a:t>
            </a:r>
          </a:p>
        </p:txBody>
      </p:sp>
      <p:sp>
        <p:nvSpPr>
          <p:cNvPr id="134" name="Freeform 226">
            <a:extLst>
              <a:ext uri="{FF2B5EF4-FFF2-40B4-BE49-F238E27FC236}">
                <a16:creationId xmlns:a16="http://schemas.microsoft.com/office/drawing/2014/main" xmlns="" id="{434D7B50-5F74-4CAB-A761-71B820989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4538" y="-1956434"/>
            <a:ext cx="443814" cy="669527"/>
          </a:xfrm>
          <a:custGeom>
            <a:avLst/>
            <a:gdLst>
              <a:gd name="T0" fmla="*/ 753 w 1821"/>
              <a:gd name="T1" fmla="*/ 1400 h 2746"/>
              <a:gd name="T2" fmla="*/ 753 w 1821"/>
              <a:gd name="T3" fmla="*/ 1394 h 2746"/>
              <a:gd name="T4" fmla="*/ 753 w 1821"/>
              <a:gd name="T5" fmla="*/ 1400 h 2746"/>
              <a:gd name="T6" fmla="*/ 765 w 1821"/>
              <a:gd name="T7" fmla="*/ 1394 h 2746"/>
              <a:gd name="T8" fmla="*/ 765 w 1821"/>
              <a:gd name="T9" fmla="*/ 1394 h 2746"/>
              <a:gd name="T10" fmla="*/ 765 w 1821"/>
              <a:gd name="T11" fmla="*/ 1394 h 2746"/>
              <a:gd name="T12" fmla="*/ 765 w 1821"/>
              <a:gd name="T13" fmla="*/ 1394 h 2746"/>
              <a:gd name="T14" fmla="*/ 765 w 1821"/>
              <a:gd name="T15" fmla="*/ 1394 h 2746"/>
              <a:gd name="T16" fmla="*/ 765 w 1821"/>
              <a:gd name="T17" fmla="*/ 1394 h 2746"/>
              <a:gd name="T18" fmla="*/ 1820 w 1821"/>
              <a:gd name="T19" fmla="*/ 0 h 2746"/>
              <a:gd name="T20" fmla="*/ 1055 w 1821"/>
              <a:gd name="T21" fmla="*/ 0 h 2746"/>
              <a:gd name="T22" fmla="*/ 0 w 1821"/>
              <a:gd name="T23" fmla="*/ 1375 h 2746"/>
              <a:gd name="T24" fmla="*/ 1049 w 1821"/>
              <a:gd name="T25" fmla="*/ 2745 h 2746"/>
              <a:gd name="T26" fmla="*/ 1813 w 1821"/>
              <a:gd name="T27" fmla="*/ 2745 h 2746"/>
              <a:gd name="T28" fmla="*/ 765 w 1821"/>
              <a:gd name="T29" fmla="*/ 1375 h 2746"/>
              <a:gd name="T30" fmla="*/ 1820 w 1821"/>
              <a:gd name="T31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21" h="2746">
                <a:moveTo>
                  <a:pt x="753" y="1400"/>
                </a:moveTo>
                <a:lnTo>
                  <a:pt x="753" y="1394"/>
                </a:lnTo>
                <a:lnTo>
                  <a:pt x="753" y="1400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765" y="1394"/>
                </a:moveTo>
                <a:lnTo>
                  <a:pt x="765" y="1394"/>
                </a:lnTo>
                <a:close/>
                <a:moveTo>
                  <a:pt x="1820" y="0"/>
                </a:moveTo>
                <a:lnTo>
                  <a:pt x="1055" y="0"/>
                </a:lnTo>
                <a:lnTo>
                  <a:pt x="0" y="1375"/>
                </a:lnTo>
                <a:lnTo>
                  <a:pt x="1049" y="2745"/>
                </a:lnTo>
                <a:lnTo>
                  <a:pt x="1813" y="2745"/>
                </a:lnTo>
                <a:lnTo>
                  <a:pt x="765" y="1375"/>
                </a:lnTo>
                <a:lnTo>
                  <a:pt x="182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E0A20E9-658D-4DAE-A318-0C543D6395B1}"/>
              </a:ext>
            </a:extLst>
          </p:cNvPr>
          <p:cNvGrpSpPr/>
          <p:nvPr/>
        </p:nvGrpSpPr>
        <p:grpSpPr>
          <a:xfrm>
            <a:off x="4595638" y="1282700"/>
            <a:ext cx="2878315" cy="4571694"/>
            <a:chOff x="3202472" y="-5041843"/>
            <a:chExt cx="3495710" cy="4571694"/>
          </a:xfrm>
        </p:grpSpPr>
        <p:sp>
          <p:nvSpPr>
            <p:cNvPr id="22" name="Freeform 1">
              <a:extLst>
                <a:ext uri="{FF2B5EF4-FFF2-40B4-BE49-F238E27FC236}">
                  <a16:creationId xmlns:a16="http://schemas.microsoft.com/office/drawing/2014/main" xmlns="" id="{34B93A90-DDA8-4FC1-B538-F5C4FA44B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138" y="-3917726"/>
              <a:ext cx="1074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CB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2">
              <a:extLst>
                <a:ext uri="{FF2B5EF4-FFF2-40B4-BE49-F238E27FC236}">
                  <a16:creationId xmlns:a16="http://schemas.microsoft.com/office/drawing/2014/main" xmlns="" id="{2295D4DB-4B86-42F4-A19D-28A6A5A64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138" y="-3917726"/>
              <a:ext cx="1074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CB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xmlns="" id="{FC920534-8CF7-4680-9C58-ABD758891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951" y="-4249804"/>
              <a:ext cx="1081059" cy="655555"/>
            </a:xfrm>
            <a:custGeom>
              <a:avLst/>
              <a:gdLst>
                <a:gd name="T0" fmla="*/ 3368 w 4436"/>
                <a:gd name="T1" fmla="*/ 1363 h 2690"/>
                <a:gd name="T2" fmla="*/ 3368 w 4436"/>
                <a:gd name="T3" fmla="*/ 1363 h 2690"/>
                <a:gd name="T4" fmla="*/ 3380 w 4436"/>
                <a:gd name="T5" fmla="*/ 1357 h 2690"/>
                <a:gd name="T6" fmla="*/ 3380 w 4436"/>
                <a:gd name="T7" fmla="*/ 1357 h 2690"/>
                <a:gd name="T8" fmla="*/ 3380 w 4436"/>
                <a:gd name="T9" fmla="*/ 1357 h 2690"/>
                <a:gd name="T10" fmla="*/ 3380 w 4436"/>
                <a:gd name="T11" fmla="*/ 1357 h 2690"/>
                <a:gd name="T12" fmla="*/ 3380 w 4436"/>
                <a:gd name="T13" fmla="*/ 1357 h 2690"/>
                <a:gd name="T14" fmla="*/ 3380 w 4436"/>
                <a:gd name="T15" fmla="*/ 1357 h 2690"/>
                <a:gd name="T16" fmla="*/ 4435 w 4436"/>
                <a:gd name="T17" fmla="*/ 0 h 2690"/>
                <a:gd name="T18" fmla="*/ 1030 w 4436"/>
                <a:gd name="T19" fmla="*/ 0 h 2690"/>
                <a:gd name="T20" fmla="*/ 598 w 4436"/>
                <a:gd name="T21" fmla="*/ 548 h 2690"/>
                <a:gd name="T22" fmla="*/ 598 w 4436"/>
                <a:gd name="T23" fmla="*/ 548 h 2690"/>
                <a:gd name="T24" fmla="*/ 0 w 4436"/>
                <a:gd name="T25" fmla="*/ 1338 h 2690"/>
                <a:gd name="T26" fmla="*/ 0 w 4436"/>
                <a:gd name="T27" fmla="*/ 1338 h 2690"/>
                <a:gd name="T28" fmla="*/ 617 w 4436"/>
                <a:gd name="T29" fmla="*/ 2115 h 2690"/>
                <a:gd name="T30" fmla="*/ 617 w 4436"/>
                <a:gd name="T31" fmla="*/ 2115 h 2690"/>
                <a:gd name="T32" fmla="*/ 1061 w 4436"/>
                <a:gd name="T33" fmla="*/ 2689 h 2690"/>
                <a:gd name="T34" fmla="*/ 4428 w 4436"/>
                <a:gd name="T35" fmla="*/ 2689 h 2690"/>
                <a:gd name="T36" fmla="*/ 3380 w 4436"/>
                <a:gd name="T37" fmla="*/ 1350 h 2690"/>
                <a:gd name="T38" fmla="*/ 4435 w 4436"/>
                <a:gd name="T39" fmla="*/ 0 h 2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6" h="2690">
                  <a:moveTo>
                    <a:pt x="3368" y="1363"/>
                  </a:moveTo>
                  <a:lnTo>
                    <a:pt x="3368" y="1363"/>
                  </a:lnTo>
                  <a:close/>
                  <a:moveTo>
                    <a:pt x="3380" y="1357"/>
                  </a:moveTo>
                  <a:lnTo>
                    <a:pt x="3380" y="1357"/>
                  </a:lnTo>
                  <a:close/>
                  <a:moveTo>
                    <a:pt x="3380" y="1357"/>
                  </a:moveTo>
                  <a:lnTo>
                    <a:pt x="3380" y="1357"/>
                  </a:lnTo>
                  <a:close/>
                  <a:moveTo>
                    <a:pt x="3380" y="1357"/>
                  </a:moveTo>
                  <a:lnTo>
                    <a:pt x="3380" y="1357"/>
                  </a:lnTo>
                  <a:close/>
                  <a:moveTo>
                    <a:pt x="4435" y="0"/>
                  </a:moveTo>
                  <a:lnTo>
                    <a:pt x="1030" y="0"/>
                  </a:lnTo>
                  <a:lnTo>
                    <a:pt x="598" y="548"/>
                  </a:lnTo>
                  <a:lnTo>
                    <a:pt x="598" y="548"/>
                  </a:lnTo>
                  <a:lnTo>
                    <a:pt x="0" y="1338"/>
                  </a:lnTo>
                  <a:lnTo>
                    <a:pt x="0" y="1338"/>
                  </a:lnTo>
                  <a:lnTo>
                    <a:pt x="617" y="2115"/>
                  </a:lnTo>
                  <a:lnTo>
                    <a:pt x="617" y="2115"/>
                  </a:lnTo>
                  <a:lnTo>
                    <a:pt x="1061" y="2689"/>
                  </a:lnTo>
                  <a:lnTo>
                    <a:pt x="4428" y="2689"/>
                  </a:lnTo>
                  <a:lnTo>
                    <a:pt x="3380" y="1350"/>
                  </a:lnTo>
                  <a:lnTo>
                    <a:pt x="443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xmlns="" id="{63AD0363-AE73-4AAD-ABD1-522F774BE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119" y="-3594248"/>
              <a:ext cx="694199" cy="234280"/>
            </a:xfrm>
            <a:custGeom>
              <a:avLst/>
              <a:gdLst>
                <a:gd name="T0" fmla="*/ 2115 w 2850"/>
                <a:gd name="T1" fmla="*/ 0 h 963"/>
                <a:gd name="T2" fmla="*/ 6 w 2850"/>
                <a:gd name="T3" fmla="*/ 0 h 963"/>
                <a:gd name="T4" fmla="*/ 0 w 2850"/>
                <a:gd name="T5" fmla="*/ 6 h 963"/>
                <a:gd name="T6" fmla="*/ 745 w 2850"/>
                <a:gd name="T7" fmla="*/ 962 h 963"/>
                <a:gd name="T8" fmla="*/ 2849 w 2850"/>
                <a:gd name="T9" fmla="*/ 962 h 963"/>
                <a:gd name="T10" fmla="*/ 2115 w 2850"/>
                <a:gd name="T11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0" h="963">
                  <a:moveTo>
                    <a:pt x="2115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745" y="962"/>
                  </a:lnTo>
                  <a:lnTo>
                    <a:pt x="2849" y="962"/>
                  </a:lnTo>
                  <a:lnTo>
                    <a:pt x="2115" y="0"/>
                  </a:lnTo>
                </a:path>
              </a:pathLst>
            </a:custGeom>
            <a:solidFill>
              <a:srgbClr val="FAA74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FC6E3772-4169-47F6-AEC2-EC2E71BF5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119" y="-3594248"/>
              <a:ext cx="694199" cy="234280"/>
            </a:xfrm>
            <a:custGeom>
              <a:avLst/>
              <a:gdLst>
                <a:gd name="T0" fmla="*/ 2115 w 2850"/>
                <a:gd name="T1" fmla="*/ 0 h 963"/>
                <a:gd name="T2" fmla="*/ 6 w 2850"/>
                <a:gd name="T3" fmla="*/ 0 h 963"/>
                <a:gd name="T4" fmla="*/ 0 w 2850"/>
                <a:gd name="T5" fmla="*/ 6 h 963"/>
                <a:gd name="T6" fmla="*/ 745 w 2850"/>
                <a:gd name="T7" fmla="*/ 962 h 963"/>
                <a:gd name="T8" fmla="*/ 2849 w 2850"/>
                <a:gd name="T9" fmla="*/ 962 h 963"/>
                <a:gd name="T10" fmla="*/ 2115 w 2850"/>
                <a:gd name="T11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0" h="963">
                  <a:moveTo>
                    <a:pt x="2115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745" y="962"/>
                  </a:lnTo>
                  <a:lnTo>
                    <a:pt x="2849" y="962"/>
                  </a:lnTo>
                  <a:lnTo>
                    <a:pt x="211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3DBE8AD0-4FDD-4B09-B1A7-D5093A53C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194" y="-3923101"/>
              <a:ext cx="513664" cy="329927"/>
            </a:xfrm>
            <a:custGeom>
              <a:avLst/>
              <a:gdLst>
                <a:gd name="T0" fmla="*/ 1048 w 2110"/>
                <a:gd name="T1" fmla="*/ 0 h 1352"/>
                <a:gd name="T2" fmla="*/ 1035 w 2110"/>
                <a:gd name="T3" fmla="*/ 12 h 1352"/>
                <a:gd name="T4" fmla="*/ 0 w 2110"/>
                <a:gd name="T5" fmla="*/ 1351 h 1352"/>
                <a:gd name="T6" fmla="*/ 2109 w 2110"/>
                <a:gd name="T7" fmla="*/ 1351 h 1352"/>
                <a:gd name="T8" fmla="*/ 1665 w 2110"/>
                <a:gd name="T9" fmla="*/ 777 h 1352"/>
                <a:gd name="T10" fmla="*/ 1665 w 2110"/>
                <a:gd name="T11" fmla="*/ 777 h 1352"/>
                <a:gd name="T12" fmla="*/ 1048 w 2110"/>
                <a:gd name="T13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0" h="1352">
                  <a:moveTo>
                    <a:pt x="1048" y="0"/>
                  </a:moveTo>
                  <a:lnTo>
                    <a:pt x="1035" y="12"/>
                  </a:lnTo>
                  <a:lnTo>
                    <a:pt x="0" y="1351"/>
                  </a:lnTo>
                  <a:lnTo>
                    <a:pt x="2109" y="1351"/>
                  </a:lnTo>
                  <a:lnTo>
                    <a:pt x="1665" y="777"/>
                  </a:lnTo>
                  <a:lnTo>
                    <a:pt x="1665" y="777"/>
                  </a:lnTo>
                  <a:lnTo>
                    <a:pt x="1048" y="0"/>
                  </a:lnTo>
                </a:path>
              </a:pathLst>
            </a:custGeom>
            <a:solidFill>
              <a:srgbClr val="F89A3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32CD1FEA-0418-4A92-B3A7-E641E6507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194" y="-3923101"/>
              <a:ext cx="513664" cy="329927"/>
            </a:xfrm>
            <a:custGeom>
              <a:avLst/>
              <a:gdLst>
                <a:gd name="T0" fmla="*/ 1048 w 2110"/>
                <a:gd name="T1" fmla="*/ 0 h 1352"/>
                <a:gd name="T2" fmla="*/ 1035 w 2110"/>
                <a:gd name="T3" fmla="*/ 12 h 1352"/>
                <a:gd name="T4" fmla="*/ 0 w 2110"/>
                <a:gd name="T5" fmla="*/ 1351 h 1352"/>
                <a:gd name="T6" fmla="*/ 2109 w 2110"/>
                <a:gd name="T7" fmla="*/ 1351 h 1352"/>
                <a:gd name="T8" fmla="*/ 1665 w 2110"/>
                <a:gd name="T9" fmla="*/ 777 h 1352"/>
                <a:gd name="T10" fmla="*/ 1665 w 2110"/>
                <a:gd name="T11" fmla="*/ 777 h 1352"/>
                <a:gd name="T12" fmla="*/ 1048 w 2110"/>
                <a:gd name="T13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0" h="1352">
                  <a:moveTo>
                    <a:pt x="1048" y="0"/>
                  </a:moveTo>
                  <a:lnTo>
                    <a:pt x="1035" y="12"/>
                  </a:lnTo>
                  <a:lnTo>
                    <a:pt x="0" y="1351"/>
                  </a:lnTo>
                  <a:lnTo>
                    <a:pt x="2109" y="1351"/>
                  </a:lnTo>
                  <a:lnTo>
                    <a:pt x="1665" y="777"/>
                  </a:lnTo>
                  <a:lnTo>
                    <a:pt x="1665" y="777"/>
                  </a:lnTo>
                  <a:lnTo>
                    <a:pt x="1048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xmlns="" id="{A873747E-47BB-46DE-8112-66B2D2D6A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137" y="-4483009"/>
              <a:ext cx="949956" cy="894135"/>
            </a:xfrm>
            <a:custGeom>
              <a:avLst/>
              <a:gdLst>
                <a:gd name="T0" fmla="*/ 12 w 3898"/>
                <a:gd name="T1" fmla="*/ 2314 h 3671"/>
                <a:gd name="T2" fmla="*/ 12 w 3898"/>
                <a:gd name="T3" fmla="*/ 2314 h 3671"/>
                <a:gd name="T4" fmla="*/ 12 w 3898"/>
                <a:gd name="T5" fmla="*/ 2314 h 3671"/>
                <a:gd name="T6" fmla="*/ 12 w 3898"/>
                <a:gd name="T7" fmla="*/ 2314 h 3671"/>
                <a:gd name="T8" fmla="*/ 3897 w 3898"/>
                <a:gd name="T9" fmla="*/ 0 h 3671"/>
                <a:gd name="T10" fmla="*/ 1794 w 3898"/>
                <a:gd name="T11" fmla="*/ 0 h 3671"/>
                <a:gd name="T12" fmla="*/ 0 w 3898"/>
                <a:gd name="T13" fmla="*/ 2314 h 3671"/>
                <a:gd name="T14" fmla="*/ 0 w 3898"/>
                <a:gd name="T15" fmla="*/ 2314 h 3671"/>
                <a:gd name="T16" fmla="*/ 1049 w 3898"/>
                <a:gd name="T17" fmla="*/ 3670 h 3671"/>
                <a:gd name="T18" fmla="*/ 1061 w 3898"/>
                <a:gd name="T19" fmla="*/ 3652 h 3671"/>
                <a:gd name="T20" fmla="*/ 12 w 3898"/>
                <a:gd name="T21" fmla="*/ 2307 h 3671"/>
                <a:gd name="T22" fmla="*/ 12 w 3898"/>
                <a:gd name="T23" fmla="*/ 2307 h 3671"/>
                <a:gd name="T24" fmla="*/ 12 w 3898"/>
                <a:gd name="T25" fmla="*/ 2307 h 3671"/>
                <a:gd name="T26" fmla="*/ 12 w 3898"/>
                <a:gd name="T27" fmla="*/ 2307 h 3671"/>
                <a:gd name="T28" fmla="*/ 12 w 3898"/>
                <a:gd name="T29" fmla="*/ 2307 h 3671"/>
                <a:gd name="T30" fmla="*/ 12 w 3898"/>
                <a:gd name="T31" fmla="*/ 2307 h 3671"/>
                <a:gd name="T32" fmla="*/ 666 w 3898"/>
                <a:gd name="T33" fmla="*/ 1468 h 3671"/>
                <a:gd name="T34" fmla="*/ 1067 w 3898"/>
                <a:gd name="T35" fmla="*/ 957 h 3671"/>
                <a:gd name="T36" fmla="*/ 1067 w 3898"/>
                <a:gd name="T37" fmla="*/ 957 h 3671"/>
                <a:gd name="T38" fmla="*/ 3145 w 3898"/>
                <a:gd name="T39" fmla="*/ 957 h 3671"/>
                <a:gd name="T40" fmla="*/ 3897 w 3898"/>
                <a:gd name="T41" fmla="*/ 0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98" h="3671">
                  <a:moveTo>
                    <a:pt x="12" y="2314"/>
                  </a:moveTo>
                  <a:lnTo>
                    <a:pt x="12" y="2314"/>
                  </a:lnTo>
                  <a:close/>
                  <a:moveTo>
                    <a:pt x="12" y="2314"/>
                  </a:moveTo>
                  <a:lnTo>
                    <a:pt x="12" y="2314"/>
                  </a:lnTo>
                  <a:close/>
                  <a:moveTo>
                    <a:pt x="3897" y="0"/>
                  </a:moveTo>
                  <a:lnTo>
                    <a:pt x="1794" y="0"/>
                  </a:lnTo>
                  <a:lnTo>
                    <a:pt x="0" y="2314"/>
                  </a:lnTo>
                  <a:lnTo>
                    <a:pt x="0" y="2314"/>
                  </a:lnTo>
                  <a:lnTo>
                    <a:pt x="1049" y="3670"/>
                  </a:lnTo>
                  <a:lnTo>
                    <a:pt x="1061" y="3652"/>
                  </a:lnTo>
                  <a:lnTo>
                    <a:pt x="12" y="2307"/>
                  </a:lnTo>
                  <a:lnTo>
                    <a:pt x="12" y="2307"/>
                  </a:lnTo>
                  <a:lnTo>
                    <a:pt x="12" y="2307"/>
                  </a:lnTo>
                  <a:lnTo>
                    <a:pt x="12" y="2307"/>
                  </a:lnTo>
                  <a:lnTo>
                    <a:pt x="12" y="2307"/>
                  </a:lnTo>
                  <a:lnTo>
                    <a:pt x="12" y="2307"/>
                  </a:lnTo>
                  <a:lnTo>
                    <a:pt x="666" y="1468"/>
                  </a:lnTo>
                  <a:lnTo>
                    <a:pt x="1067" y="957"/>
                  </a:lnTo>
                  <a:lnTo>
                    <a:pt x="1067" y="957"/>
                  </a:lnTo>
                  <a:lnTo>
                    <a:pt x="3145" y="957"/>
                  </a:lnTo>
                  <a:lnTo>
                    <a:pt x="3897" y="0"/>
                  </a:lnTo>
                  <a:close/>
                </a:path>
              </a:pathLst>
            </a:custGeom>
            <a:solidFill>
              <a:srgbClr val="FAA74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CD345A9B-86D2-49E7-BE40-75810E12E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3918802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AA74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xmlns="" id="{ACCE5300-0465-495A-8A86-113236471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3918802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AA74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E19B1F06-D48E-418E-B0F5-F3926E7EA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137" y="-4483009"/>
              <a:ext cx="949956" cy="894135"/>
            </a:xfrm>
            <a:custGeom>
              <a:avLst/>
              <a:gdLst>
                <a:gd name="T0" fmla="*/ 3897 w 3898"/>
                <a:gd name="T1" fmla="*/ 0 h 3671"/>
                <a:gd name="T2" fmla="*/ 1794 w 3898"/>
                <a:gd name="T3" fmla="*/ 0 h 3671"/>
                <a:gd name="T4" fmla="*/ 0 w 3898"/>
                <a:gd name="T5" fmla="*/ 2314 h 3671"/>
                <a:gd name="T6" fmla="*/ 0 w 3898"/>
                <a:gd name="T7" fmla="*/ 2314 h 3671"/>
                <a:gd name="T8" fmla="*/ 1049 w 3898"/>
                <a:gd name="T9" fmla="*/ 3670 h 3671"/>
                <a:gd name="T10" fmla="*/ 1061 w 3898"/>
                <a:gd name="T11" fmla="*/ 3652 h 3671"/>
                <a:gd name="T12" fmla="*/ 12 w 3898"/>
                <a:gd name="T13" fmla="*/ 2307 h 3671"/>
                <a:gd name="T14" fmla="*/ 12 w 3898"/>
                <a:gd name="T15" fmla="*/ 2307 h 3671"/>
                <a:gd name="T16" fmla="*/ 12 w 3898"/>
                <a:gd name="T17" fmla="*/ 2307 h 3671"/>
                <a:gd name="T18" fmla="*/ 12 w 3898"/>
                <a:gd name="T19" fmla="*/ 2307 h 3671"/>
                <a:gd name="T20" fmla="*/ 12 w 3898"/>
                <a:gd name="T21" fmla="*/ 2307 h 3671"/>
                <a:gd name="T22" fmla="*/ 12 w 3898"/>
                <a:gd name="T23" fmla="*/ 2307 h 3671"/>
                <a:gd name="T24" fmla="*/ 666 w 3898"/>
                <a:gd name="T25" fmla="*/ 1468 h 3671"/>
                <a:gd name="T26" fmla="*/ 1067 w 3898"/>
                <a:gd name="T27" fmla="*/ 957 h 3671"/>
                <a:gd name="T28" fmla="*/ 1067 w 3898"/>
                <a:gd name="T29" fmla="*/ 957 h 3671"/>
                <a:gd name="T30" fmla="*/ 3145 w 3898"/>
                <a:gd name="T31" fmla="*/ 957 h 3671"/>
                <a:gd name="T32" fmla="*/ 3897 w 3898"/>
                <a:gd name="T33" fmla="*/ 0 h 3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98" h="3671">
                  <a:moveTo>
                    <a:pt x="3897" y="0"/>
                  </a:moveTo>
                  <a:lnTo>
                    <a:pt x="1794" y="0"/>
                  </a:lnTo>
                  <a:lnTo>
                    <a:pt x="0" y="2314"/>
                  </a:lnTo>
                  <a:lnTo>
                    <a:pt x="0" y="2314"/>
                  </a:lnTo>
                  <a:lnTo>
                    <a:pt x="1049" y="3670"/>
                  </a:lnTo>
                  <a:lnTo>
                    <a:pt x="1061" y="3652"/>
                  </a:lnTo>
                  <a:lnTo>
                    <a:pt x="12" y="2307"/>
                  </a:lnTo>
                  <a:lnTo>
                    <a:pt x="12" y="2307"/>
                  </a:lnTo>
                  <a:lnTo>
                    <a:pt x="12" y="2307"/>
                  </a:lnTo>
                  <a:lnTo>
                    <a:pt x="12" y="2307"/>
                  </a:lnTo>
                  <a:lnTo>
                    <a:pt x="12" y="2307"/>
                  </a:lnTo>
                  <a:lnTo>
                    <a:pt x="12" y="2307"/>
                  </a:lnTo>
                  <a:lnTo>
                    <a:pt x="666" y="1468"/>
                  </a:lnTo>
                  <a:lnTo>
                    <a:pt x="1067" y="957"/>
                  </a:lnTo>
                  <a:lnTo>
                    <a:pt x="1067" y="957"/>
                  </a:lnTo>
                  <a:lnTo>
                    <a:pt x="3145" y="957"/>
                  </a:lnTo>
                  <a:lnTo>
                    <a:pt x="3897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xmlns="" id="{1B70E1C3-E1BC-4C84-80BF-9CB974ADF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4249804"/>
              <a:ext cx="764049" cy="328853"/>
            </a:xfrm>
            <a:custGeom>
              <a:avLst/>
              <a:gdLst>
                <a:gd name="T0" fmla="*/ 654 w 3134"/>
                <a:gd name="T1" fmla="*/ 511 h 1351"/>
                <a:gd name="T2" fmla="*/ 0 w 3134"/>
                <a:gd name="T3" fmla="*/ 1350 h 1351"/>
                <a:gd name="T4" fmla="*/ 0 w 3134"/>
                <a:gd name="T5" fmla="*/ 1350 h 1351"/>
                <a:gd name="T6" fmla="*/ 654 w 3134"/>
                <a:gd name="T7" fmla="*/ 511 h 1351"/>
                <a:gd name="T8" fmla="*/ 3133 w 3134"/>
                <a:gd name="T9" fmla="*/ 0 h 1351"/>
                <a:gd name="T10" fmla="*/ 1055 w 3134"/>
                <a:gd name="T11" fmla="*/ 0 h 1351"/>
                <a:gd name="T12" fmla="*/ 2103 w 3134"/>
                <a:gd name="T13" fmla="*/ 1338 h 1351"/>
                <a:gd name="T14" fmla="*/ 2701 w 3134"/>
                <a:gd name="T15" fmla="*/ 548 h 1351"/>
                <a:gd name="T16" fmla="*/ 2701 w 3134"/>
                <a:gd name="T17" fmla="*/ 548 h 1351"/>
                <a:gd name="T18" fmla="*/ 3133 w 3134"/>
                <a:gd name="T19" fmla="*/ 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4" h="1351">
                  <a:moveTo>
                    <a:pt x="654" y="511"/>
                  </a:moveTo>
                  <a:lnTo>
                    <a:pt x="0" y="1350"/>
                  </a:lnTo>
                  <a:lnTo>
                    <a:pt x="0" y="1350"/>
                  </a:lnTo>
                  <a:lnTo>
                    <a:pt x="654" y="511"/>
                  </a:lnTo>
                  <a:close/>
                  <a:moveTo>
                    <a:pt x="3133" y="0"/>
                  </a:moveTo>
                  <a:lnTo>
                    <a:pt x="1055" y="0"/>
                  </a:lnTo>
                  <a:lnTo>
                    <a:pt x="2103" y="1338"/>
                  </a:lnTo>
                  <a:lnTo>
                    <a:pt x="2701" y="548"/>
                  </a:lnTo>
                  <a:lnTo>
                    <a:pt x="2701" y="548"/>
                  </a:lnTo>
                  <a:lnTo>
                    <a:pt x="3133" y="0"/>
                  </a:lnTo>
                  <a:close/>
                </a:path>
              </a:pathLst>
            </a:custGeom>
            <a:solidFill>
              <a:srgbClr val="F89A3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xmlns="" id="{4B05A883-483F-43CD-A5B8-FD6C2A055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4125140"/>
              <a:ext cx="160117" cy="204189"/>
            </a:xfrm>
            <a:custGeom>
              <a:avLst/>
              <a:gdLst>
                <a:gd name="T0" fmla="*/ 654 w 655"/>
                <a:gd name="T1" fmla="*/ 0 h 840"/>
                <a:gd name="T2" fmla="*/ 0 w 655"/>
                <a:gd name="T3" fmla="*/ 839 h 840"/>
                <a:gd name="T4" fmla="*/ 0 w 655"/>
                <a:gd name="T5" fmla="*/ 839 h 840"/>
                <a:gd name="T6" fmla="*/ 654 w 655"/>
                <a:gd name="T7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5" h="840">
                  <a:moveTo>
                    <a:pt x="654" y="0"/>
                  </a:moveTo>
                  <a:lnTo>
                    <a:pt x="0" y="839"/>
                  </a:lnTo>
                  <a:lnTo>
                    <a:pt x="0" y="839"/>
                  </a:lnTo>
                  <a:lnTo>
                    <a:pt x="654" y="0"/>
                  </a:lnTo>
                </a:path>
              </a:pathLst>
            </a:custGeom>
            <a:solidFill>
              <a:srgbClr val="F89A3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xmlns="" id="{E0C71B7A-06DB-40DF-83BC-3FF6EC552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194" y="-4249804"/>
              <a:ext cx="506141" cy="326703"/>
            </a:xfrm>
            <a:custGeom>
              <a:avLst/>
              <a:gdLst>
                <a:gd name="T0" fmla="*/ 2078 w 2079"/>
                <a:gd name="T1" fmla="*/ 0 h 1339"/>
                <a:gd name="T2" fmla="*/ 0 w 2079"/>
                <a:gd name="T3" fmla="*/ 0 h 1339"/>
                <a:gd name="T4" fmla="*/ 1048 w 2079"/>
                <a:gd name="T5" fmla="*/ 1338 h 1339"/>
                <a:gd name="T6" fmla="*/ 1646 w 2079"/>
                <a:gd name="T7" fmla="*/ 548 h 1339"/>
                <a:gd name="T8" fmla="*/ 1646 w 2079"/>
                <a:gd name="T9" fmla="*/ 548 h 1339"/>
                <a:gd name="T10" fmla="*/ 2078 w 2079"/>
                <a:gd name="T11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1339">
                  <a:moveTo>
                    <a:pt x="2078" y="0"/>
                  </a:moveTo>
                  <a:lnTo>
                    <a:pt x="0" y="0"/>
                  </a:lnTo>
                  <a:lnTo>
                    <a:pt x="1048" y="1338"/>
                  </a:lnTo>
                  <a:lnTo>
                    <a:pt x="1646" y="548"/>
                  </a:lnTo>
                  <a:lnTo>
                    <a:pt x="1646" y="548"/>
                  </a:lnTo>
                  <a:lnTo>
                    <a:pt x="2078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xmlns="" id="{056FC8E2-5C83-4EDC-AB73-64BB44BD8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3918802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89A3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xmlns="" id="{B3F8C1FB-FBDC-45BC-8A32-1C6D1BF3C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3918802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89A3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xmlns="" id="{E0DE5F5A-5A2F-42C9-ABD8-44D4CA58C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3918802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89A3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xmlns="" id="{5F2CF243-511A-4B2C-9E16-13FC84065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3918802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89A3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xmlns="" id="{43351243-2FB4-4A97-B5D6-9ED923DB9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4249804"/>
              <a:ext cx="256832" cy="656630"/>
            </a:xfrm>
            <a:custGeom>
              <a:avLst/>
              <a:gdLst>
                <a:gd name="T0" fmla="*/ 0 w 1056"/>
                <a:gd name="T1" fmla="*/ 1350 h 2696"/>
                <a:gd name="T2" fmla="*/ 0 w 1056"/>
                <a:gd name="T3" fmla="*/ 1350 h 2696"/>
                <a:gd name="T4" fmla="*/ 1049 w 1056"/>
                <a:gd name="T5" fmla="*/ 2695 h 2696"/>
                <a:gd name="T6" fmla="*/ 1055 w 1056"/>
                <a:gd name="T7" fmla="*/ 2689 h 2696"/>
                <a:gd name="T8" fmla="*/ 1049 w 1056"/>
                <a:gd name="T9" fmla="*/ 2689 h 2696"/>
                <a:gd name="T10" fmla="*/ 0 w 1056"/>
                <a:gd name="T11" fmla="*/ 1350 h 2696"/>
                <a:gd name="T12" fmla="*/ 1055 w 1056"/>
                <a:gd name="T13" fmla="*/ 0 h 2696"/>
                <a:gd name="T14" fmla="*/ 654 w 1056"/>
                <a:gd name="T15" fmla="*/ 511 h 2696"/>
                <a:gd name="T16" fmla="*/ 1055 w 1056"/>
                <a:gd name="T17" fmla="*/ 0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6" h="2696">
                  <a:moveTo>
                    <a:pt x="0" y="1350"/>
                  </a:moveTo>
                  <a:lnTo>
                    <a:pt x="0" y="1350"/>
                  </a:lnTo>
                  <a:lnTo>
                    <a:pt x="1049" y="2695"/>
                  </a:lnTo>
                  <a:lnTo>
                    <a:pt x="1055" y="2689"/>
                  </a:lnTo>
                  <a:lnTo>
                    <a:pt x="1049" y="2689"/>
                  </a:lnTo>
                  <a:lnTo>
                    <a:pt x="0" y="1350"/>
                  </a:lnTo>
                  <a:close/>
                  <a:moveTo>
                    <a:pt x="1055" y="0"/>
                  </a:moveTo>
                  <a:lnTo>
                    <a:pt x="654" y="511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xmlns="" id="{EDB984D1-3D8F-4DAC-83A9-4E96FC49F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3920952"/>
              <a:ext cx="256832" cy="327778"/>
            </a:xfrm>
            <a:custGeom>
              <a:avLst/>
              <a:gdLst>
                <a:gd name="T0" fmla="*/ 0 w 1056"/>
                <a:gd name="T1" fmla="*/ 0 h 1346"/>
                <a:gd name="T2" fmla="*/ 0 w 1056"/>
                <a:gd name="T3" fmla="*/ 0 h 1346"/>
                <a:gd name="T4" fmla="*/ 1049 w 1056"/>
                <a:gd name="T5" fmla="*/ 1345 h 1346"/>
                <a:gd name="T6" fmla="*/ 1055 w 1056"/>
                <a:gd name="T7" fmla="*/ 1339 h 1346"/>
                <a:gd name="T8" fmla="*/ 1049 w 1056"/>
                <a:gd name="T9" fmla="*/ 1339 h 1346"/>
                <a:gd name="T10" fmla="*/ 0 w 1056"/>
                <a:gd name="T11" fmla="*/ 0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6" h="1346">
                  <a:moveTo>
                    <a:pt x="0" y="0"/>
                  </a:moveTo>
                  <a:lnTo>
                    <a:pt x="0" y="0"/>
                  </a:lnTo>
                  <a:lnTo>
                    <a:pt x="1049" y="1345"/>
                  </a:lnTo>
                  <a:lnTo>
                    <a:pt x="1055" y="1339"/>
                  </a:lnTo>
                  <a:lnTo>
                    <a:pt x="1049" y="1339"/>
                  </a:lnTo>
                  <a:lnTo>
                    <a:pt x="0" y="0"/>
                  </a:lnTo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xmlns="" id="{BE7D4B5B-1711-4F40-9D44-A87F647AB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403" y="-4249804"/>
              <a:ext cx="97790" cy="124663"/>
            </a:xfrm>
            <a:custGeom>
              <a:avLst/>
              <a:gdLst>
                <a:gd name="T0" fmla="*/ 401 w 402"/>
                <a:gd name="T1" fmla="*/ 0 h 512"/>
                <a:gd name="T2" fmla="*/ 0 w 402"/>
                <a:gd name="T3" fmla="*/ 511 h 512"/>
                <a:gd name="T4" fmla="*/ 401 w 402"/>
                <a:gd name="T5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2" h="512">
                  <a:moveTo>
                    <a:pt x="401" y="0"/>
                  </a:moveTo>
                  <a:lnTo>
                    <a:pt x="0" y="511"/>
                  </a:lnTo>
                  <a:lnTo>
                    <a:pt x="401" y="0"/>
                  </a:lnTo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xmlns="" id="{F2CDAA92-3C8A-4E41-B8E5-DC192AA69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4249804"/>
              <a:ext cx="512590" cy="655555"/>
            </a:xfrm>
            <a:custGeom>
              <a:avLst/>
              <a:gdLst>
                <a:gd name="T0" fmla="*/ 1055 w 2104"/>
                <a:gd name="T1" fmla="*/ 0 h 2690"/>
                <a:gd name="T2" fmla="*/ 1055 w 2104"/>
                <a:gd name="T3" fmla="*/ 0 h 2690"/>
                <a:gd name="T4" fmla="*/ 654 w 2104"/>
                <a:gd name="T5" fmla="*/ 511 h 2690"/>
                <a:gd name="T6" fmla="*/ 0 w 2104"/>
                <a:gd name="T7" fmla="*/ 1350 h 2690"/>
                <a:gd name="T8" fmla="*/ 1049 w 2104"/>
                <a:gd name="T9" fmla="*/ 2689 h 2690"/>
                <a:gd name="T10" fmla="*/ 1055 w 2104"/>
                <a:gd name="T11" fmla="*/ 2689 h 2690"/>
                <a:gd name="T12" fmla="*/ 2090 w 2104"/>
                <a:gd name="T13" fmla="*/ 1350 h 2690"/>
                <a:gd name="T14" fmla="*/ 2103 w 2104"/>
                <a:gd name="T15" fmla="*/ 1338 h 2690"/>
                <a:gd name="T16" fmla="*/ 1055 w 2104"/>
                <a:gd name="T17" fmla="*/ 0 h 2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4" h="2690">
                  <a:moveTo>
                    <a:pt x="1055" y="0"/>
                  </a:moveTo>
                  <a:lnTo>
                    <a:pt x="1055" y="0"/>
                  </a:lnTo>
                  <a:lnTo>
                    <a:pt x="654" y="511"/>
                  </a:lnTo>
                  <a:lnTo>
                    <a:pt x="0" y="1350"/>
                  </a:lnTo>
                  <a:lnTo>
                    <a:pt x="1049" y="2689"/>
                  </a:lnTo>
                  <a:lnTo>
                    <a:pt x="1055" y="2689"/>
                  </a:lnTo>
                  <a:lnTo>
                    <a:pt x="2090" y="1350"/>
                  </a:lnTo>
                  <a:lnTo>
                    <a:pt x="2103" y="1338"/>
                  </a:lnTo>
                  <a:lnTo>
                    <a:pt x="1055" y="0"/>
                  </a:lnTo>
                </a:path>
              </a:pathLst>
            </a:custGeom>
            <a:solidFill>
              <a:srgbClr val="F8952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xmlns="" id="{1893B992-20A1-4E7B-813A-1BF7D1AA7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4249804"/>
              <a:ext cx="512590" cy="655555"/>
            </a:xfrm>
            <a:custGeom>
              <a:avLst/>
              <a:gdLst>
                <a:gd name="T0" fmla="*/ 1055 w 2104"/>
                <a:gd name="T1" fmla="*/ 0 h 2690"/>
                <a:gd name="T2" fmla="*/ 1055 w 2104"/>
                <a:gd name="T3" fmla="*/ 0 h 2690"/>
                <a:gd name="T4" fmla="*/ 654 w 2104"/>
                <a:gd name="T5" fmla="*/ 511 h 2690"/>
                <a:gd name="T6" fmla="*/ 0 w 2104"/>
                <a:gd name="T7" fmla="*/ 1350 h 2690"/>
                <a:gd name="T8" fmla="*/ 1049 w 2104"/>
                <a:gd name="T9" fmla="*/ 2689 h 2690"/>
                <a:gd name="T10" fmla="*/ 1055 w 2104"/>
                <a:gd name="T11" fmla="*/ 2689 h 2690"/>
                <a:gd name="T12" fmla="*/ 2090 w 2104"/>
                <a:gd name="T13" fmla="*/ 1350 h 2690"/>
                <a:gd name="T14" fmla="*/ 2103 w 2104"/>
                <a:gd name="T15" fmla="*/ 1338 h 2690"/>
                <a:gd name="T16" fmla="*/ 1055 w 2104"/>
                <a:gd name="T17" fmla="*/ 0 h 2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4" h="2690">
                  <a:moveTo>
                    <a:pt x="1055" y="0"/>
                  </a:moveTo>
                  <a:lnTo>
                    <a:pt x="1055" y="0"/>
                  </a:lnTo>
                  <a:lnTo>
                    <a:pt x="654" y="511"/>
                  </a:lnTo>
                  <a:lnTo>
                    <a:pt x="0" y="1350"/>
                  </a:lnTo>
                  <a:lnTo>
                    <a:pt x="1049" y="2689"/>
                  </a:lnTo>
                  <a:lnTo>
                    <a:pt x="1055" y="2689"/>
                  </a:lnTo>
                  <a:lnTo>
                    <a:pt x="2090" y="1350"/>
                  </a:lnTo>
                  <a:lnTo>
                    <a:pt x="2103" y="1338"/>
                  </a:lnTo>
                  <a:lnTo>
                    <a:pt x="105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xmlns="" id="{E44000BC-EDC5-44CE-B71D-6B57FB8E1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3920952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xmlns="" id="{E32F40F0-9EC0-4056-880F-0B07F1A84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3920952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xmlns="" id="{BB38A61D-4150-4937-BF11-DD52B22E7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773" y="-4657107"/>
              <a:ext cx="628648" cy="147231"/>
            </a:xfrm>
            <a:custGeom>
              <a:avLst/>
              <a:gdLst>
                <a:gd name="T0" fmla="*/ 2578 w 2579"/>
                <a:gd name="T1" fmla="*/ 0 h 605"/>
                <a:gd name="T2" fmla="*/ 475 w 2579"/>
                <a:gd name="T3" fmla="*/ 0 h 605"/>
                <a:gd name="T4" fmla="*/ 0 w 2579"/>
                <a:gd name="T5" fmla="*/ 604 h 605"/>
                <a:gd name="T6" fmla="*/ 2103 w 2579"/>
                <a:gd name="T7" fmla="*/ 604 h 605"/>
                <a:gd name="T8" fmla="*/ 2578 w 2579"/>
                <a:gd name="T9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9" h="605">
                  <a:moveTo>
                    <a:pt x="2578" y="0"/>
                  </a:moveTo>
                  <a:lnTo>
                    <a:pt x="475" y="0"/>
                  </a:lnTo>
                  <a:lnTo>
                    <a:pt x="0" y="604"/>
                  </a:lnTo>
                  <a:lnTo>
                    <a:pt x="2103" y="604"/>
                  </a:lnTo>
                  <a:lnTo>
                    <a:pt x="2578" y="0"/>
                  </a:lnTo>
                </a:path>
              </a:pathLst>
            </a:custGeom>
            <a:solidFill>
              <a:srgbClr val="FED0A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xmlns="" id="{AC1D764F-894B-48C0-B6DB-A6398CFF1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773" y="-4657107"/>
              <a:ext cx="628648" cy="147231"/>
            </a:xfrm>
            <a:custGeom>
              <a:avLst/>
              <a:gdLst>
                <a:gd name="T0" fmla="*/ 2578 w 2579"/>
                <a:gd name="T1" fmla="*/ 0 h 605"/>
                <a:gd name="T2" fmla="*/ 475 w 2579"/>
                <a:gd name="T3" fmla="*/ 0 h 605"/>
                <a:gd name="T4" fmla="*/ 0 w 2579"/>
                <a:gd name="T5" fmla="*/ 604 h 605"/>
                <a:gd name="T6" fmla="*/ 2103 w 2579"/>
                <a:gd name="T7" fmla="*/ 604 h 605"/>
                <a:gd name="T8" fmla="*/ 2578 w 2579"/>
                <a:gd name="T9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9" h="605">
                  <a:moveTo>
                    <a:pt x="2578" y="0"/>
                  </a:moveTo>
                  <a:lnTo>
                    <a:pt x="475" y="0"/>
                  </a:lnTo>
                  <a:lnTo>
                    <a:pt x="0" y="604"/>
                  </a:lnTo>
                  <a:lnTo>
                    <a:pt x="2103" y="604"/>
                  </a:lnTo>
                  <a:lnTo>
                    <a:pt x="2578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xmlns="" id="{D6B5EFC8-6825-4C20-BE25-543CDB085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3577" y="-4831205"/>
              <a:ext cx="628648" cy="147231"/>
            </a:xfrm>
            <a:custGeom>
              <a:avLst/>
              <a:gdLst>
                <a:gd name="T0" fmla="*/ 2579 w 2580"/>
                <a:gd name="T1" fmla="*/ 0 h 605"/>
                <a:gd name="T2" fmla="*/ 469 w 2580"/>
                <a:gd name="T3" fmla="*/ 0 h 605"/>
                <a:gd name="T4" fmla="*/ 0 w 2580"/>
                <a:gd name="T5" fmla="*/ 604 h 605"/>
                <a:gd name="T6" fmla="*/ 2104 w 2580"/>
                <a:gd name="T7" fmla="*/ 604 h 605"/>
                <a:gd name="T8" fmla="*/ 2579 w 2580"/>
                <a:gd name="T9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0" h="605">
                  <a:moveTo>
                    <a:pt x="2579" y="0"/>
                  </a:moveTo>
                  <a:lnTo>
                    <a:pt x="469" y="0"/>
                  </a:lnTo>
                  <a:lnTo>
                    <a:pt x="0" y="604"/>
                  </a:lnTo>
                  <a:lnTo>
                    <a:pt x="2104" y="604"/>
                  </a:lnTo>
                  <a:lnTo>
                    <a:pt x="2579" y="0"/>
                  </a:lnTo>
                </a:path>
              </a:pathLst>
            </a:custGeom>
            <a:solidFill>
              <a:srgbClr val="FFE6C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xmlns="" id="{7C502C13-9120-41DD-AFE9-2AC89BA1B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3577" y="-4831205"/>
              <a:ext cx="628648" cy="147231"/>
            </a:xfrm>
            <a:custGeom>
              <a:avLst/>
              <a:gdLst>
                <a:gd name="T0" fmla="*/ 2579 w 2580"/>
                <a:gd name="T1" fmla="*/ 0 h 605"/>
                <a:gd name="T2" fmla="*/ 469 w 2580"/>
                <a:gd name="T3" fmla="*/ 0 h 605"/>
                <a:gd name="T4" fmla="*/ 0 w 2580"/>
                <a:gd name="T5" fmla="*/ 604 h 605"/>
                <a:gd name="T6" fmla="*/ 2104 w 2580"/>
                <a:gd name="T7" fmla="*/ 604 h 605"/>
                <a:gd name="T8" fmla="*/ 2579 w 2580"/>
                <a:gd name="T9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0" h="605">
                  <a:moveTo>
                    <a:pt x="2579" y="0"/>
                  </a:moveTo>
                  <a:lnTo>
                    <a:pt x="469" y="0"/>
                  </a:lnTo>
                  <a:lnTo>
                    <a:pt x="0" y="604"/>
                  </a:lnTo>
                  <a:lnTo>
                    <a:pt x="2104" y="604"/>
                  </a:lnTo>
                  <a:lnTo>
                    <a:pt x="2579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xmlns="" id="{8C2CE669-3365-437A-88D2-F244F85C2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048" y="-4894613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1E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xmlns="" id="{E51F101A-1744-455A-B283-2A7EE0296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048" y="-4894613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AA54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xmlns="" id="{5339567C-D48D-450E-8FF2-43BBB8D7E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048" y="-4894613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AA54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xmlns="" id="{D5ACDB0B-AA5C-4A95-B4CA-3A9F2BE51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4106" y="-5041843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xmlns="" id="{53C685A0-7740-4FF2-BF87-F753B174F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4106" y="-5041843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xmlns="" id="{E9AA9625-21DA-4A1E-BC3E-CC2BAA282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490" y="-3334176"/>
              <a:ext cx="1074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383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xmlns="" id="{731B090D-71E5-4F75-8C4F-DE144B2BE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490" y="-3334176"/>
              <a:ext cx="1074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383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xmlns="" id="{A2D0820F-054A-4DB6-B223-067FD8093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660" y="-3668400"/>
              <a:ext cx="1182072" cy="663078"/>
            </a:xfrm>
            <a:custGeom>
              <a:avLst/>
              <a:gdLst>
                <a:gd name="T0" fmla="*/ 1055 w 4849"/>
                <a:gd name="T1" fmla="*/ 1370 h 2722"/>
                <a:gd name="T2" fmla="*/ 1055 w 4849"/>
                <a:gd name="T3" fmla="*/ 1370 h 2722"/>
                <a:gd name="T4" fmla="*/ 1055 w 4849"/>
                <a:gd name="T5" fmla="*/ 1370 h 2722"/>
                <a:gd name="T6" fmla="*/ 1055 w 4849"/>
                <a:gd name="T7" fmla="*/ 1370 h 2722"/>
                <a:gd name="T8" fmla="*/ 1055 w 4849"/>
                <a:gd name="T9" fmla="*/ 1370 h 2722"/>
                <a:gd name="T10" fmla="*/ 1055 w 4849"/>
                <a:gd name="T11" fmla="*/ 1370 h 2722"/>
                <a:gd name="T12" fmla="*/ 1067 w 4849"/>
                <a:gd name="T13" fmla="*/ 1370 h 2722"/>
                <a:gd name="T14" fmla="*/ 1067 w 4849"/>
                <a:gd name="T15" fmla="*/ 1370 h 2722"/>
                <a:gd name="T16" fmla="*/ 2739 w 4849"/>
                <a:gd name="T17" fmla="*/ 0 h 2722"/>
                <a:gd name="T18" fmla="*/ 6 w 4849"/>
                <a:gd name="T19" fmla="*/ 0 h 2722"/>
                <a:gd name="T20" fmla="*/ 1055 w 4849"/>
                <a:gd name="T21" fmla="*/ 1357 h 2722"/>
                <a:gd name="T22" fmla="*/ 0 w 4849"/>
                <a:gd name="T23" fmla="*/ 2721 h 2722"/>
                <a:gd name="T24" fmla="*/ 2732 w 4849"/>
                <a:gd name="T25" fmla="*/ 2721 h 2722"/>
                <a:gd name="T26" fmla="*/ 3183 w 4849"/>
                <a:gd name="T27" fmla="*/ 2141 h 2722"/>
                <a:gd name="T28" fmla="*/ 3183 w 4849"/>
                <a:gd name="T29" fmla="*/ 2141 h 2722"/>
                <a:gd name="T30" fmla="*/ 3793 w 4849"/>
                <a:gd name="T31" fmla="*/ 1370 h 2722"/>
                <a:gd name="T32" fmla="*/ 3781 w 4849"/>
                <a:gd name="T33" fmla="*/ 1351 h 2722"/>
                <a:gd name="T34" fmla="*/ 3170 w 4849"/>
                <a:gd name="T35" fmla="*/ 550 h 2722"/>
                <a:gd name="T36" fmla="*/ 3170 w 4849"/>
                <a:gd name="T37" fmla="*/ 550 h 2722"/>
                <a:gd name="T38" fmla="*/ 2739 w 4849"/>
                <a:gd name="T39" fmla="*/ 0 h 2722"/>
                <a:gd name="T40" fmla="*/ 4842 w 4849"/>
                <a:gd name="T41" fmla="*/ 0 h 2722"/>
                <a:gd name="T42" fmla="*/ 4836 w 4849"/>
                <a:gd name="T43" fmla="*/ 0 h 2722"/>
                <a:gd name="T44" fmla="*/ 4848 w 4849"/>
                <a:gd name="T45" fmla="*/ 13 h 2722"/>
                <a:gd name="T46" fmla="*/ 4848 w 4849"/>
                <a:gd name="T47" fmla="*/ 13 h 2722"/>
                <a:gd name="T48" fmla="*/ 4842 w 4849"/>
                <a:gd name="T49" fmla="*/ 0 h 2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49" h="2722">
                  <a:moveTo>
                    <a:pt x="1055" y="1370"/>
                  </a:moveTo>
                  <a:lnTo>
                    <a:pt x="1055" y="1370"/>
                  </a:lnTo>
                  <a:close/>
                  <a:moveTo>
                    <a:pt x="1055" y="1370"/>
                  </a:moveTo>
                  <a:lnTo>
                    <a:pt x="1055" y="1370"/>
                  </a:lnTo>
                  <a:close/>
                  <a:moveTo>
                    <a:pt x="1055" y="1370"/>
                  </a:moveTo>
                  <a:lnTo>
                    <a:pt x="1055" y="1370"/>
                  </a:lnTo>
                  <a:close/>
                  <a:moveTo>
                    <a:pt x="1067" y="1370"/>
                  </a:moveTo>
                  <a:lnTo>
                    <a:pt x="1067" y="1370"/>
                  </a:lnTo>
                  <a:close/>
                  <a:moveTo>
                    <a:pt x="2739" y="0"/>
                  </a:moveTo>
                  <a:lnTo>
                    <a:pt x="6" y="0"/>
                  </a:lnTo>
                  <a:lnTo>
                    <a:pt x="1055" y="1357"/>
                  </a:lnTo>
                  <a:lnTo>
                    <a:pt x="0" y="2721"/>
                  </a:lnTo>
                  <a:lnTo>
                    <a:pt x="2732" y="2721"/>
                  </a:lnTo>
                  <a:lnTo>
                    <a:pt x="3183" y="2141"/>
                  </a:lnTo>
                  <a:lnTo>
                    <a:pt x="3183" y="2141"/>
                  </a:lnTo>
                  <a:lnTo>
                    <a:pt x="3793" y="1370"/>
                  </a:lnTo>
                  <a:lnTo>
                    <a:pt x="3781" y="1351"/>
                  </a:lnTo>
                  <a:lnTo>
                    <a:pt x="3170" y="550"/>
                  </a:lnTo>
                  <a:lnTo>
                    <a:pt x="3170" y="550"/>
                  </a:lnTo>
                  <a:lnTo>
                    <a:pt x="2739" y="0"/>
                  </a:lnTo>
                  <a:close/>
                  <a:moveTo>
                    <a:pt x="4842" y="0"/>
                  </a:moveTo>
                  <a:lnTo>
                    <a:pt x="4836" y="0"/>
                  </a:lnTo>
                  <a:lnTo>
                    <a:pt x="4848" y="13"/>
                  </a:lnTo>
                  <a:lnTo>
                    <a:pt x="4848" y="13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xmlns="" id="{8124C74D-02AF-4DBD-B705-F611EC927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509" y="-3668401"/>
              <a:ext cx="3224" cy="3223"/>
            </a:xfrm>
            <a:custGeom>
              <a:avLst/>
              <a:gdLst>
                <a:gd name="T0" fmla="*/ 6 w 13"/>
                <a:gd name="T1" fmla="*/ 0 h 14"/>
                <a:gd name="T2" fmla="*/ 0 w 13"/>
                <a:gd name="T3" fmla="*/ 0 h 14"/>
                <a:gd name="T4" fmla="*/ 12 w 13"/>
                <a:gd name="T5" fmla="*/ 13 h 14"/>
                <a:gd name="T6" fmla="*/ 12 w 13"/>
                <a:gd name="T7" fmla="*/ 13 h 14"/>
                <a:gd name="T8" fmla="*/ 6 w 1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lnTo>
                    <a:pt x="0" y="0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6" y="0"/>
                  </a:lnTo>
                </a:path>
              </a:pathLst>
            </a:custGeom>
            <a:solidFill>
              <a:srgbClr val="F383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67">
              <a:extLst>
                <a:ext uri="{FF2B5EF4-FFF2-40B4-BE49-F238E27FC236}">
                  <a16:creationId xmlns:a16="http://schemas.microsoft.com/office/drawing/2014/main" xmlns="" id="{EEBBC35E-B81E-4492-828A-7C5B65B5F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236" y="-3900531"/>
              <a:ext cx="695273" cy="233205"/>
            </a:xfrm>
            <a:custGeom>
              <a:avLst/>
              <a:gdLst>
                <a:gd name="T0" fmla="*/ 2110 w 2851"/>
                <a:gd name="T1" fmla="*/ 0 h 956"/>
                <a:gd name="T2" fmla="*/ 0 w 2851"/>
                <a:gd name="T3" fmla="*/ 0 h 956"/>
                <a:gd name="T4" fmla="*/ 753 w 2851"/>
                <a:gd name="T5" fmla="*/ 955 h 956"/>
                <a:gd name="T6" fmla="*/ 2850 w 2851"/>
                <a:gd name="T7" fmla="*/ 955 h 956"/>
                <a:gd name="T8" fmla="*/ 2110 w 2851"/>
                <a:gd name="T9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1" h="956">
                  <a:moveTo>
                    <a:pt x="2110" y="0"/>
                  </a:moveTo>
                  <a:lnTo>
                    <a:pt x="0" y="0"/>
                  </a:lnTo>
                  <a:lnTo>
                    <a:pt x="753" y="955"/>
                  </a:lnTo>
                  <a:lnTo>
                    <a:pt x="2850" y="955"/>
                  </a:lnTo>
                  <a:lnTo>
                    <a:pt x="211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69">
              <a:extLst>
                <a:ext uri="{FF2B5EF4-FFF2-40B4-BE49-F238E27FC236}">
                  <a16:creationId xmlns:a16="http://schemas.microsoft.com/office/drawing/2014/main" xmlns="" id="{AC108A1B-0EE5-4674-9ABE-71A997C14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994" y="-3668401"/>
              <a:ext cx="513664" cy="334225"/>
            </a:xfrm>
            <a:custGeom>
              <a:avLst/>
              <a:gdLst>
                <a:gd name="T0" fmla="*/ 2097 w 2110"/>
                <a:gd name="T1" fmla="*/ 0 h 1371"/>
                <a:gd name="T2" fmla="*/ 0 w 2110"/>
                <a:gd name="T3" fmla="*/ 0 h 1371"/>
                <a:gd name="T4" fmla="*/ 431 w 2110"/>
                <a:gd name="T5" fmla="*/ 550 h 1371"/>
                <a:gd name="T6" fmla="*/ 431 w 2110"/>
                <a:gd name="T7" fmla="*/ 550 h 1371"/>
                <a:gd name="T8" fmla="*/ 1042 w 2110"/>
                <a:gd name="T9" fmla="*/ 1351 h 1371"/>
                <a:gd name="T10" fmla="*/ 1054 w 2110"/>
                <a:gd name="T11" fmla="*/ 1370 h 1371"/>
                <a:gd name="T12" fmla="*/ 1054 w 2110"/>
                <a:gd name="T13" fmla="*/ 1364 h 1371"/>
                <a:gd name="T14" fmla="*/ 2109 w 2110"/>
                <a:gd name="T15" fmla="*/ 13 h 1371"/>
                <a:gd name="T16" fmla="*/ 2097 w 2110"/>
                <a:gd name="T17" fmla="*/ 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0" h="1371">
                  <a:moveTo>
                    <a:pt x="2097" y="0"/>
                  </a:moveTo>
                  <a:lnTo>
                    <a:pt x="0" y="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1042" y="1351"/>
                  </a:lnTo>
                  <a:lnTo>
                    <a:pt x="1054" y="1370"/>
                  </a:lnTo>
                  <a:lnTo>
                    <a:pt x="1054" y="1364"/>
                  </a:lnTo>
                  <a:lnTo>
                    <a:pt x="2109" y="13"/>
                  </a:lnTo>
                  <a:lnTo>
                    <a:pt x="2097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71">
              <a:extLst>
                <a:ext uri="{FF2B5EF4-FFF2-40B4-BE49-F238E27FC236}">
                  <a16:creationId xmlns:a16="http://schemas.microsoft.com/office/drawing/2014/main" xmlns="" id="{0B5FBE32-D8DD-4F19-97F1-B96714B30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509" y="-3033264"/>
              <a:ext cx="22567" cy="30091"/>
            </a:xfrm>
            <a:custGeom>
              <a:avLst/>
              <a:gdLst>
                <a:gd name="T0" fmla="*/ 92 w 93"/>
                <a:gd name="T1" fmla="*/ 0 h 125"/>
                <a:gd name="T2" fmla="*/ 0 w 93"/>
                <a:gd name="T3" fmla="*/ 118 h 125"/>
                <a:gd name="T4" fmla="*/ 0 w 93"/>
                <a:gd name="T5" fmla="*/ 124 h 125"/>
                <a:gd name="T6" fmla="*/ 92 w 93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25">
                  <a:moveTo>
                    <a:pt x="92" y="0"/>
                  </a:moveTo>
                  <a:lnTo>
                    <a:pt x="0" y="118"/>
                  </a:lnTo>
                  <a:lnTo>
                    <a:pt x="0" y="124"/>
                  </a:lnTo>
                  <a:lnTo>
                    <a:pt x="92" y="0"/>
                  </a:lnTo>
                </a:path>
              </a:pathLst>
            </a:custGeom>
            <a:solidFill>
              <a:srgbClr val="F0618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xmlns="" id="{FF1E03C0-4D5F-4AA7-AAEA-2A70121AA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509" y="-3033264"/>
              <a:ext cx="22567" cy="30091"/>
            </a:xfrm>
            <a:custGeom>
              <a:avLst/>
              <a:gdLst>
                <a:gd name="T0" fmla="*/ 92 w 93"/>
                <a:gd name="T1" fmla="*/ 0 h 125"/>
                <a:gd name="T2" fmla="*/ 0 w 93"/>
                <a:gd name="T3" fmla="*/ 118 h 125"/>
                <a:gd name="T4" fmla="*/ 0 w 93"/>
                <a:gd name="T5" fmla="*/ 124 h 125"/>
                <a:gd name="T6" fmla="*/ 92 w 93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25">
                  <a:moveTo>
                    <a:pt x="92" y="0"/>
                  </a:moveTo>
                  <a:lnTo>
                    <a:pt x="0" y="118"/>
                  </a:lnTo>
                  <a:lnTo>
                    <a:pt x="0" y="124"/>
                  </a:lnTo>
                  <a:lnTo>
                    <a:pt x="92" y="0"/>
                  </a:lnTo>
                </a:path>
              </a:pathLst>
            </a:custGeom>
            <a:solidFill>
              <a:srgbClr val="F0618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73">
              <a:extLst>
                <a:ext uri="{FF2B5EF4-FFF2-40B4-BE49-F238E27FC236}">
                  <a16:creationId xmlns:a16="http://schemas.microsoft.com/office/drawing/2014/main" xmlns="" id="{30EF00EF-A82D-4603-85EE-904FCA814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658" y="-3665177"/>
              <a:ext cx="255758" cy="631912"/>
            </a:xfrm>
            <a:custGeom>
              <a:avLst/>
              <a:gdLst>
                <a:gd name="T0" fmla="*/ 1041 w 1049"/>
                <a:gd name="T1" fmla="*/ 1357 h 2591"/>
                <a:gd name="T2" fmla="*/ 1041 w 1049"/>
                <a:gd name="T3" fmla="*/ 1357 h 2591"/>
                <a:gd name="T4" fmla="*/ 1041 w 1049"/>
                <a:gd name="T5" fmla="*/ 1357 h 2591"/>
                <a:gd name="T6" fmla="*/ 1041 w 1049"/>
                <a:gd name="T7" fmla="*/ 1357 h 2591"/>
                <a:gd name="T8" fmla="*/ 0 w 1049"/>
                <a:gd name="T9" fmla="*/ 0 h 2591"/>
                <a:gd name="T10" fmla="*/ 0 w 1049"/>
                <a:gd name="T11" fmla="*/ 0 h 2591"/>
                <a:gd name="T12" fmla="*/ 1041 w 1049"/>
                <a:gd name="T13" fmla="*/ 1344 h 2591"/>
                <a:gd name="T14" fmla="*/ 1035 w 1049"/>
                <a:gd name="T15" fmla="*/ 1344 h 2591"/>
                <a:gd name="T16" fmla="*/ 1041 w 1049"/>
                <a:gd name="T17" fmla="*/ 1351 h 2591"/>
                <a:gd name="T18" fmla="*/ 1041 w 1049"/>
                <a:gd name="T19" fmla="*/ 1351 h 2591"/>
                <a:gd name="T20" fmla="*/ 80 w 1049"/>
                <a:gd name="T21" fmla="*/ 2590 h 2591"/>
                <a:gd name="T22" fmla="*/ 1048 w 1049"/>
                <a:gd name="T23" fmla="*/ 1344 h 2591"/>
                <a:gd name="T24" fmla="*/ 0 w 1049"/>
                <a:gd name="T25" fmla="*/ 0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9" h="2591">
                  <a:moveTo>
                    <a:pt x="1041" y="1357"/>
                  </a:moveTo>
                  <a:lnTo>
                    <a:pt x="1041" y="1357"/>
                  </a:lnTo>
                  <a:close/>
                  <a:moveTo>
                    <a:pt x="1041" y="1357"/>
                  </a:moveTo>
                  <a:lnTo>
                    <a:pt x="1041" y="135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041" y="1344"/>
                  </a:lnTo>
                  <a:lnTo>
                    <a:pt x="1035" y="1344"/>
                  </a:lnTo>
                  <a:lnTo>
                    <a:pt x="1041" y="1351"/>
                  </a:lnTo>
                  <a:lnTo>
                    <a:pt x="1041" y="1351"/>
                  </a:lnTo>
                  <a:lnTo>
                    <a:pt x="80" y="2590"/>
                  </a:lnTo>
                  <a:lnTo>
                    <a:pt x="1048" y="1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18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74">
              <a:extLst>
                <a:ext uri="{FF2B5EF4-FFF2-40B4-BE49-F238E27FC236}">
                  <a16:creationId xmlns:a16="http://schemas.microsoft.com/office/drawing/2014/main" xmlns="" id="{9F2EA10B-0866-41FD-BA98-94AD81031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3334176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0618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xmlns="" id="{16A9DEE6-9118-487B-A603-92EA85B94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3334176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0618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xmlns="" id="{C4462FBF-CFED-4115-8144-CC4C04D46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658" y="-3665177"/>
              <a:ext cx="255758" cy="631912"/>
            </a:xfrm>
            <a:custGeom>
              <a:avLst/>
              <a:gdLst>
                <a:gd name="T0" fmla="*/ 0 w 1049"/>
                <a:gd name="T1" fmla="*/ 0 h 2591"/>
                <a:gd name="T2" fmla="*/ 0 w 1049"/>
                <a:gd name="T3" fmla="*/ 0 h 2591"/>
                <a:gd name="T4" fmla="*/ 1041 w 1049"/>
                <a:gd name="T5" fmla="*/ 1344 h 2591"/>
                <a:gd name="T6" fmla="*/ 1035 w 1049"/>
                <a:gd name="T7" fmla="*/ 1344 h 2591"/>
                <a:gd name="T8" fmla="*/ 1041 w 1049"/>
                <a:gd name="T9" fmla="*/ 1351 h 2591"/>
                <a:gd name="T10" fmla="*/ 1041 w 1049"/>
                <a:gd name="T11" fmla="*/ 1351 h 2591"/>
                <a:gd name="T12" fmla="*/ 80 w 1049"/>
                <a:gd name="T13" fmla="*/ 2590 h 2591"/>
                <a:gd name="T14" fmla="*/ 1048 w 1049"/>
                <a:gd name="T15" fmla="*/ 1344 h 2591"/>
                <a:gd name="T16" fmla="*/ 0 w 1049"/>
                <a:gd name="T17" fmla="*/ 0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9" h="2591">
                  <a:moveTo>
                    <a:pt x="0" y="0"/>
                  </a:moveTo>
                  <a:lnTo>
                    <a:pt x="0" y="0"/>
                  </a:lnTo>
                  <a:lnTo>
                    <a:pt x="1041" y="1344"/>
                  </a:lnTo>
                  <a:lnTo>
                    <a:pt x="1035" y="1344"/>
                  </a:lnTo>
                  <a:lnTo>
                    <a:pt x="1041" y="1351"/>
                  </a:lnTo>
                  <a:lnTo>
                    <a:pt x="1041" y="1351"/>
                  </a:lnTo>
                  <a:lnTo>
                    <a:pt x="80" y="2590"/>
                  </a:lnTo>
                  <a:lnTo>
                    <a:pt x="1048" y="1344"/>
                  </a:lnTo>
                  <a:lnTo>
                    <a:pt x="0" y="0"/>
                  </a:lnTo>
                </a:path>
              </a:pathLst>
            </a:custGeom>
            <a:solidFill>
              <a:srgbClr val="F0618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xmlns="" id="{143454CE-4051-42F1-8BBE-CD9EAE6A1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657" y="-3665177"/>
              <a:ext cx="253609" cy="327778"/>
            </a:xfrm>
            <a:custGeom>
              <a:avLst/>
              <a:gdLst>
                <a:gd name="T0" fmla="*/ 0 w 1042"/>
                <a:gd name="T1" fmla="*/ 0 h 1345"/>
                <a:gd name="T2" fmla="*/ 0 w 1042"/>
                <a:gd name="T3" fmla="*/ 0 h 1345"/>
                <a:gd name="T4" fmla="*/ 1035 w 1042"/>
                <a:gd name="T5" fmla="*/ 1344 h 1345"/>
                <a:gd name="T6" fmla="*/ 1041 w 1042"/>
                <a:gd name="T7" fmla="*/ 1344 h 1345"/>
                <a:gd name="T8" fmla="*/ 0 w 1042"/>
                <a:gd name="T9" fmla="*/ 0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2" h="1345">
                  <a:moveTo>
                    <a:pt x="0" y="0"/>
                  </a:moveTo>
                  <a:lnTo>
                    <a:pt x="0" y="0"/>
                  </a:lnTo>
                  <a:lnTo>
                    <a:pt x="1035" y="1344"/>
                  </a:lnTo>
                  <a:lnTo>
                    <a:pt x="1041" y="1344"/>
                  </a:lnTo>
                  <a:lnTo>
                    <a:pt x="0" y="0"/>
                  </a:lnTo>
                </a:path>
              </a:pathLst>
            </a:custGeom>
            <a:solidFill>
              <a:srgbClr val="EE3F8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xmlns="" id="{69787579-04C3-47C7-9953-343B834FE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657" y="-3665177"/>
              <a:ext cx="253609" cy="327778"/>
            </a:xfrm>
            <a:custGeom>
              <a:avLst/>
              <a:gdLst>
                <a:gd name="T0" fmla="*/ 0 w 1042"/>
                <a:gd name="T1" fmla="*/ 0 h 1345"/>
                <a:gd name="T2" fmla="*/ 0 w 1042"/>
                <a:gd name="T3" fmla="*/ 0 h 1345"/>
                <a:gd name="T4" fmla="*/ 1035 w 1042"/>
                <a:gd name="T5" fmla="*/ 1344 h 1345"/>
                <a:gd name="T6" fmla="*/ 1041 w 1042"/>
                <a:gd name="T7" fmla="*/ 1344 h 1345"/>
                <a:gd name="T8" fmla="*/ 0 w 1042"/>
                <a:gd name="T9" fmla="*/ 0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2" h="1345">
                  <a:moveTo>
                    <a:pt x="0" y="0"/>
                  </a:moveTo>
                  <a:lnTo>
                    <a:pt x="0" y="0"/>
                  </a:lnTo>
                  <a:lnTo>
                    <a:pt x="1035" y="1344"/>
                  </a:lnTo>
                  <a:lnTo>
                    <a:pt x="1041" y="1344"/>
                  </a:lnTo>
                  <a:lnTo>
                    <a:pt x="0" y="0"/>
                  </a:lnTo>
                </a:path>
              </a:pathLst>
            </a:custGeom>
            <a:solidFill>
              <a:srgbClr val="EE3F8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xmlns="" id="{2756AB90-CA23-4454-BF45-60FA4F171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3334176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E3F8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xmlns="" id="{8AC3CBFF-EFCD-491E-8B18-44F87B578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3334176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E3F8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xmlns="" id="{BCA78216-A0D3-47FB-867C-F5E5FE66F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3334176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E3F8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xmlns="" id="{ED95E140-D65B-4811-9CDD-8A5065AAF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3334176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E3F8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xmlns="" id="{C69706C1-6322-4879-9E55-17EBC9BD6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459" y="-3337398"/>
              <a:ext cx="952105" cy="559909"/>
            </a:xfrm>
            <a:custGeom>
              <a:avLst/>
              <a:gdLst>
                <a:gd name="T0" fmla="*/ 2832 w 3905"/>
                <a:gd name="T1" fmla="*/ 1364 h 2296"/>
                <a:gd name="T2" fmla="*/ 734 w 3905"/>
                <a:gd name="T3" fmla="*/ 1364 h 2296"/>
                <a:gd name="T4" fmla="*/ 0 w 3905"/>
                <a:gd name="T5" fmla="*/ 2295 h 2296"/>
                <a:gd name="T6" fmla="*/ 2110 w 3905"/>
                <a:gd name="T7" fmla="*/ 2295 h 2296"/>
                <a:gd name="T8" fmla="*/ 2838 w 3905"/>
                <a:gd name="T9" fmla="*/ 1364 h 2296"/>
                <a:gd name="T10" fmla="*/ 2832 w 3905"/>
                <a:gd name="T11" fmla="*/ 1364 h 2296"/>
                <a:gd name="T12" fmla="*/ 3904 w 3905"/>
                <a:gd name="T13" fmla="*/ 0 h 2296"/>
                <a:gd name="T14" fmla="*/ 3898 w 3905"/>
                <a:gd name="T15" fmla="*/ 0 h 2296"/>
                <a:gd name="T16" fmla="*/ 3904 w 3905"/>
                <a:gd name="T17" fmla="*/ 7 h 2296"/>
                <a:gd name="T18" fmla="*/ 3904 w 3905"/>
                <a:gd name="T19" fmla="*/ 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5" h="2296">
                  <a:moveTo>
                    <a:pt x="2832" y="1364"/>
                  </a:moveTo>
                  <a:lnTo>
                    <a:pt x="734" y="1364"/>
                  </a:lnTo>
                  <a:lnTo>
                    <a:pt x="0" y="2295"/>
                  </a:lnTo>
                  <a:lnTo>
                    <a:pt x="2110" y="2295"/>
                  </a:lnTo>
                  <a:lnTo>
                    <a:pt x="2838" y="1364"/>
                  </a:lnTo>
                  <a:lnTo>
                    <a:pt x="2832" y="1364"/>
                  </a:lnTo>
                  <a:close/>
                  <a:moveTo>
                    <a:pt x="3904" y="0"/>
                  </a:moveTo>
                  <a:lnTo>
                    <a:pt x="3898" y="0"/>
                  </a:lnTo>
                  <a:lnTo>
                    <a:pt x="3904" y="7"/>
                  </a:lnTo>
                  <a:lnTo>
                    <a:pt x="3904" y="0"/>
                  </a:lnTo>
                  <a:close/>
                </a:path>
              </a:pathLst>
            </a:custGeom>
            <a:solidFill>
              <a:srgbClr val="F0618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xmlns="" id="{6BE6D2F6-C490-4812-BEF4-5487538A4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459" y="-3005323"/>
              <a:ext cx="692049" cy="226758"/>
            </a:xfrm>
            <a:custGeom>
              <a:avLst/>
              <a:gdLst>
                <a:gd name="T0" fmla="*/ 2832 w 2839"/>
                <a:gd name="T1" fmla="*/ 0 h 932"/>
                <a:gd name="T2" fmla="*/ 734 w 2839"/>
                <a:gd name="T3" fmla="*/ 0 h 932"/>
                <a:gd name="T4" fmla="*/ 0 w 2839"/>
                <a:gd name="T5" fmla="*/ 931 h 932"/>
                <a:gd name="T6" fmla="*/ 2110 w 2839"/>
                <a:gd name="T7" fmla="*/ 931 h 932"/>
                <a:gd name="T8" fmla="*/ 2838 w 2839"/>
                <a:gd name="T9" fmla="*/ 0 h 932"/>
                <a:gd name="T10" fmla="*/ 2832 w 2839"/>
                <a:gd name="T11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9" h="932">
                  <a:moveTo>
                    <a:pt x="2832" y="0"/>
                  </a:moveTo>
                  <a:lnTo>
                    <a:pt x="734" y="0"/>
                  </a:lnTo>
                  <a:lnTo>
                    <a:pt x="0" y="931"/>
                  </a:lnTo>
                  <a:lnTo>
                    <a:pt x="2110" y="931"/>
                  </a:lnTo>
                  <a:lnTo>
                    <a:pt x="2838" y="0"/>
                  </a:lnTo>
                  <a:lnTo>
                    <a:pt x="283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xmlns="" id="{1456FA59-D861-4055-8BB9-E8A93F760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414" y="-3337398"/>
              <a:ext cx="2150" cy="2150"/>
            </a:xfrm>
            <a:custGeom>
              <a:avLst/>
              <a:gdLst>
                <a:gd name="T0" fmla="*/ 6 w 7"/>
                <a:gd name="T1" fmla="*/ 0 h 8"/>
                <a:gd name="T2" fmla="*/ 0 w 7"/>
                <a:gd name="T3" fmla="*/ 0 h 8"/>
                <a:gd name="T4" fmla="*/ 6 w 7"/>
                <a:gd name="T5" fmla="*/ 7 h 8"/>
                <a:gd name="T6" fmla="*/ 6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6" y="0"/>
                  </a:lnTo>
                </a:path>
              </a:pathLst>
            </a:custGeom>
            <a:solidFill>
              <a:srgbClr val="F0618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86">
              <a:extLst>
                <a:ext uri="{FF2B5EF4-FFF2-40B4-BE49-F238E27FC236}">
                  <a16:creationId xmlns:a16="http://schemas.microsoft.com/office/drawing/2014/main" xmlns="" id="{E99B0522-B297-475D-B49B-458615B23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844" y="-3334175"/>
              <a:ext cx="511515" cy="329927"/>
            </a:xfrm>
            <a:custGeom>
              <a:avLst/>
              <a:gdLst>
                <a:gd name="T0" fmla="*/ 1061 w 2099"/>
                <a:gd name="T1" fmla="*/ 0 h 1352"/>
                <a:gd name="T2" fmla="*/ 451 w 2099"/>
                <a:gd name="T3" fmla="*/ 771 h 1352"/>
                <a:gd name="T4" fmla="*/ 451 w 2099"/>
                <a:gd name="T5" fmla="*/ 771 h 1352"/>
                <a:gd name="T6" fmla="*/ 0 w 2099"/>
                <a:gd name="T7" fmla="*/ 1351 h 1352"/>
                <a:gd name="T8" fmla="*/ 2098 w 2099"/>
                <a:gd name="T9" fmla="*/ 1351 h 1352"/>
                <a:gd name="T10" fmla="*/ 1061 w 2099"/>
                <a:gd name="T11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9" h="1352">
                  <a:moveTo>
                    <a:pt x="1061" y="0"/>
                  </a:moveTo>
                  <a:lnTo>
                    <a:pt x="451" y="771"/>
                  </a:lnTo>
                  <a:lnTo>
                    <a:pt x="451" y="771"/>
                  </a:lnTo>
                  <a:lnTo>
                    <a:pt x="0" y="1351"/>
                  </a:lnTo>
                  <a:lnTo>
                    <a:pt x="2098" y="1351"/>
                  </a:lnTo>
                  <a:lnTo>
                    <a:pt x="1061" y="0"/>
                  </a:lnTo>
                </a:path>
              </a:pathLst>
            </a:custGeom>
            <a:solidFill>
              <a:srgbClr val="EE3F8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xmlns="" id="{6A892AC3-C864-4DC1-BB91-478C74BF0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844" y="-3334175"/>
              <a:ext cx="511515" cy="329927"/>
            </a:xfrm>
            <a:custGeom>
              <a:avLst/>
              <a:gdLst>
                <a:gd name="T0" fmla="*/ 1061 w 2099"/>
                <a:gd name="T1" fmla="*/ 0 h 1352"/>
                <a:gd name="T2" fmla="*/ 451 w 2099"/>
                <a:gd name="T3" fmla="*/ 771 h 1352"/>
                <a:gd name="T4" fmla="*/ 451 w 2099"/>
                <a:gd name="T5" fmla="*/ 771 h 1352"/>
                <a:gd name="T6" fmla="*/ 0 w 2099"/>
                <a:gd name="T7" fmla="*/ 1351 h 1352"/>
                <a:gd name="T8" fmla="*/ 2098 w 2099"/>
                <a:gd name="T9" fmla="*/ 1351 h 1352"/>
                <a:gd name="T10" fmla="*/ 1061 w 2099"/>
                <a:gd name="T11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9" h="1352">
                  <a:moveTo>
                    <a:pt x="1061" y="0"/>
                  </a:moveTo>
                  <a:lnTo>
                    <a:pt x="451" y="771"/>
                  </a:lnTo>
                  <a:lnTo>
                    <a:pt x="451" y="771"/>
                  </a:lnTo>
                  <a:lnTo>
                    <a:pt x="0" y="1351"/>
                  </a:lnTo>
                  <a:lnTo>
                    <a:pt x="2098" y="1351"/>
                  </a:lnTo>
                  <a:lnTo>
                    <a:pt x="1061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xmlns="" id="{8161656B-0A2A-4350-83B0-A4F88A8E1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359" y="-3337398"/>
              <a:ext cx="257907" cy="333152"/>
            </a:xfrm>
            <a:custGeom>
              <a:avLst/>
              <a:gdLst>
                <a:gd name="T0" fmla="*/ 1053 w 1060"/>
                <a:gd name="T1" fmla="*/ 0 h 1365"/>
                <a:gd name="T2" fmla="*/ 6 w 1060"/>
                <a:gd name="T3" fmla="*/ 1364 h 1365"/>
                <a:gd name="T4" fmla="*/ 0 w 1060"/>
                <a:gd name="T5" fmla="*/ 1364 h 1365"/>
                <a:gd name="T6" fmla="*/ 6 w 1060"/>
                <a:gd name="T7" fmla="*/ 1364 h 1365"/>
                <a:gd name="T8" fmla="*/ 98 w 1060"/>
                <a:gd name="T9" fmla="*/ 1246 h 1365"/>
                <a:gd name="T10" fmla="*/ 1059 w 1060"/>
                <a:gd name="T11" fmla="*/ 7 h 1365"/>
                <a:gd name="T12" fmla="*/ 1059 w 1060"/>
                <a:gd name="T13" fmla="*/ 7 h 1365"/>
                <a:gd name="T14" fmla="*/ 1053 w 1060"/>
                <a:gd name="T15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0" h="1365">
                  <a:moveTo>
                    <a:pt x="1053" y="0"/>
                  </a:moveTo>
                  <a:lnTo>
                    <a:pt x="6" y="1364"/>
                  </a:lnTo>
                  <a:lnTo>
                    <a:pt x="0" y="1364"/>
                  </a:lnTo>
                  <a:lnTo>
                    <a:pt x="6" y="1364"/>
                  </a:lnTo>
                  <a:lnTo>
                    <a:pt x="98" y="1246"/>
                  </a:lnTo>
                  <a:lnTo>
                    <a:pt x="1059" y="7"/>
                  </a:lnTo>
                  <a:lnTo>
                    <a:pt x="1059" y="7"/>
                  </a:lnTo>
                  <a:lnTo>
                    <a:pt x="1053" y="0"/>
                  </a:lnTo>
                </a:path>
              </a:pathLst>
            </a:custGeom>
            <a:solidFill>
              <a:srgbClr val="EE347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xmlns="" id="{DBE5BF59-9A92-45CD-92AC-12CD33A27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359" y="-3337398"/>
              <a:ext cx="257907" cy="333152"/>
            </a:xfrm>
            <a:custGeom>
              <a:avLst/>
              <a:gdLst>
                <a:gd name="T0" fmla="*/ 1053 w 1060"/>
                <a:gd name="T1" fmla="*/ 0 h 1365"/>
                <a:gd name="T2" fmla="*/ 6 w 1060"/>
                <a:gd name="T3" fmla="*/ 1364 h 1365"/>
                <a:gd name="T4" fmla="*/ 0 w 1060"/>
                <a:gd name="T5" fmla="*/ 1364 h 1365"/>
                <a:gd name="T6" fmla="*/ 6 w 1060"/>
                <a:gd name="T7" fmla="*/ 1364 h 1365"/>
                <a:gd name="T8" fmla="*/ 98 w 1060"/>
                <a:gd name="T9" fmla="*/ 1246 h 1365"/>
                <a:gd name="T10" fmla="*/ 1059 w 1060"/>
                <a:gd name="T11" fmla="*/ 7 h 1365"/>
                <a:gd name="T12" fmla="*/ 1059 w 1060"/>
                <a:gd name="T13" fmla="*/ 7 h 1365"/>
                <a:gd name="T14" fmla="*/ 1053 w 1060"/>
                <a:gd name="T15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0" h="1365">
                  <a:moveTo>
                    <a:pt x="1053" y="0"/>
                  </a:moveTo>
                  <a:lnTo>
                    <a:pt x="6" y="1364"/>
                  </a:lnTo>
                  <a:lnTo>
                    <a:pt x="0" y="1364"/>
                  </a:lnTo>
                  <a:lnTo>
                    <a:pt x="6" y="1364"/>
                  </a:lnTo>
                  <a:lnTo>
                    <a:pt x="98" y="1246"/>
                  </a:lnTo>
                  <a:lnTo>
                    <a:pt x="1059" y="7"/>
                  </a:lnTo>
                  <a:lnTo>
                    <a:pt x="1059" y="7"/>
                  </a:lnTo>
                  <a:lnTo>
                    <a:pt x="1053" y="0"/>
                  </a:lnTo>
                </a:path>
              </a:pathLst>
            </a:custGeom>
            <a:solidFill>
              <a:srgbClr val="EE347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xmlns="" id="{8BA354D8-DB10-435C-B5B4-2B5FE58E3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826" y="-3665177"/>
              <a:ext cx="509365" cy="659855"/>
            </a:xfrm>
            <a:custGeom>
              <a:avLst/>
              <a:gdLst>
                <a:gd name="T0" fmla="*/ 1055 w 2091"/>
                <a:gd name="T1" fmla="*/ 0 h 2709"/>
                <a:gd name="T2" fmla="*/ 0 w 2091"/>
                <a:gd name="T3" fmla="*/ 1351 h 2709"/>
                <a:gd name="T4" fmla="*/ 0 w 2091"/>
                <a:gd name="T5" fmla="*/ 1357 h 2709"/>
                <a:gd name="T6" fmla="*/ 1037 w 2091"/>
                <a:gd name="T7" fmla="*/ 2708 h 2709"/>
                <a:gd name="T8" fmla="*/ 1043 w 2091"/>
                <a:gd name="T9" fmla="*/ 2708 h 2709"/>
                <a:gd name="T10" fmla="*/ 2090 w 2091"/>
                <a:gd name="T11" fmla="*/ 1344 h 2709"/>
                <a:gd name="T12" fmla="*/ 1055 w 2091"/>
                <a:gd name="T13" fmla="*/ 0 h 2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1" h="2709">
                  <a:moveTo>
                    <a:pt x="1055" y="0"/>
                  </a:moveTo>
                  <a:lnTo>
                    <a:pt x="0" y="1351"/>
                  </a:lnTo>
                  <a:lnTo>
                    <a:pt x="0" y="1357"/>
                  </a:lnTo>
                  <a:lnTo>
                    <a:pt x="1037" y="2708"/>
                  </a:lnTo>
                  <a:lnTo>
                    <a:pt x="1043" y="2708"/>
                  </a:lnTo>
                  <a:lnTo>
                    <a:pt x="2090" y="1344"/>
                  </a:lnTo>
                  <a:lnTo>
                    <a:pt x="1055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92">
              <a:extLst>
                <a:ext uri="{FF2B5EF4-FFF2-40B4-BE49-F238E27FC236}">
                  <a16:creationId xmlns:a16="http://schemas.microsoft.com/office/drawing/2014/main" xmlns="" id="{D6CA0574-4222-450B-811A-E53B8B94A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138" y="-2767817"/>
              <a:ext cx="1074" cy="2150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0 w 1"/>
                <a:gd name="T5" fmla="*/ 6 h 7"/>
                <a:gd name="T6" fmla="*/ 0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80C2B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93">
              <a:extLst>
                <a:ext uri="{FF2B5EF4-FFF2-40B4-BE49-F238E27FC236}">
                  <a16:creationId xmlns:a16="http://schemas.microsoft.com/office/drawing/2014/main" xmlns="" id="{84937EF8-1FB8-411F-8A01-BEF918813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138" y="-2767817"/>
              <a:ext cx="1074" cy="2150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0 w 1"/>
                <a:gd name="T5" fmla="*/ 6 h 7"/>
                <a:gd name="T6" fmla="*/ 0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80C2B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94">
              <a:extLst>
                <a:ext uri="{FF2B5EF4-FFF2-40B4-BE49-F238E27FC236}">
                  <a16:creationId xmlns:a16="http://schemas.microsoft.com/office/drawing/2014/main" xmlns="" id="{B8CFF099-56A0-460A-A328-2DB626821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3097746"/>
              <a:ext cx="1593649" cy="648033"/>
            </a:xfrm>
            <a:custGeom>
              <a:avLst/>
              <a:gdLst>
                <a:gd name="T0" fmla="*/ 74 w 6539"/>
                <a:gd name="T1" fmla="*/ 1240 h 2659"/>
                <a:gd name="T2" fmla="*/ 0 w 6539"/>
                <a:gd name="T3" fmla="*/ 1332 h 2659"/>
                <a:gd name="T4" fmla="*/ 0 w 6539"/>
                <a:gd name="T5" fmla="*/ 1332 h 2659"/>
                <a:gd name="T6" fmla="*/ 74 w 6539"/>
                <a:gd name="T7" fmla="*/ 1240 h 2659"/>
                <a:gd name="T8" fmla="*/ 5471 w 6539"/>
                <a:gd name="T9" fmla="*/ 1363 h 2659"/>
                <a:gd name="T10" fmla="*/ 5471 w 6539"/>
                <a:gd name="T11" fmla="*/ 1357 h 2659"/>
                <a:gd name="T12" fmla="*/ 5471 w 6539"/>
                <a:gd name="T13" fmla="*/ 1363 h 2659"/>
                <a:gd name="T14" fmla="*/ 5483 w 6539"/>
                <a:gd name="T15" fmla="*/ 1357 h 2659"/>
                <a:gd name="T16" fmla="*/ 5483 w 6539"/>
                <a:gd name="T17" fmla="*/ 1357 h 2659"/>
                <a:gd name="T18" fmla="*/ 5483 w 6539"/>
                <a:gd name="T19" fmla="*/ 1357 h 2659"/>
                <a:gd name="T20" fmla="*/ 5483 w 6539"/>
                <a:gd name="T21" fmla="*/ 1357 h 2659"/>
                <a:gd name="T22" fmla="*/ 5483 w 6539"/>
                <a:gd name="T23" fmla="*/ 1357 h 2659"/>
                <a:gd name="T24" fmla="*/ 5483 w 6539"/>
                <a:gd name="T25" fmla="*/ 1357 h 2659"/>
                <a:gd name="T26" fmla="*/ 6538 w 6539"/>
                <a:gd name="T27" fmla="*/ 0 h 2659"/>
                <a:gd name="T28" fmla="*/ 3145 w 6539"/>
                <a:gd name="T29" fmla="*/ 0 h 2659"/>
                <a:gd name="T30" fmla="*/ 2701 w 6539"/>
                <a:gd name="T31" fmla="*/ 574 h 2659"/>
                <a:gd name="T32" fmla="*/ 2701 w 6539"/>
                <a:gd name="T33" fmla="*/ 574 h 2659"/>
                <a:gd name="T34" fmla="*/ 2103 w 6539"/>
                <a:gd name="T35" fmla="*/ 1345 h 2659"/>
                <a:gd name="T36" fmla="*/ 2103 w 6539"/>
                <a:gd name="T37" fmla="*/ 1351 h 2659"/>
                <a:gd name="T38" fmla="*/ 2720 w 6539"/>
                <a:gd name="T39" fmla="*/ 2140 h 2659"/>
                <a:gd name="T40" fmla="*/ 2720 w 6539"/>
                <a:gd name="T41" fmla="*/ 2140 h 2659"/>
                <a:gd name="T42" fmla="*/ 3127 w 6539"/>
                <a:gd name="T43" fmla="*/ 2658 h 2659"/>
                <a:gd name="T44" fmla="*/ 6531 w 6539"/>
                <a:gd name="T45" fmla="*/ 2658 h 2659"/>
                <a:gd name="T46" fmla="*/ 5483 w 6539"/>
                <a:gd name="T47" fmla="*/ 1332 h 2659"/>
                <a:gd name="T48" fmla="*/ 6538 w 6539"/>
                <a:gd name="T49" fmla="*/ 0 h 2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39" h="2659">
                  <a:moveTo>
                    <a:pt x="74" y="1240"/>
                  </a:moveTo>
                  <a:lnTo>
                    <a:pt x="0" y="1332"/>
                  </a:lnTo>
                  <a:lnTo>
                    <a:pt x="0" y="1332"/>
                  </a:lnTo>
                  <a:lnTo>
                    <a:pt x="74" y="1240"/>
                  </a:lnTo>
                  <a:close/>
                  <a:moveTo>
                    <a:pt x="5471" y="1363"/>
                  </a:moveTo>
                  <a:lnTo>
                    <a:pt x="5471" y="1357"/>
                  </a:lnTo>
                  <a:lnTo>
                    <a:pt x="5471" y="1363"/>
                  </a:lnTo>
                  <a:close/>
                  <a:moveTo>
                    <a:pt x="5483" y="1357"/>
                  </a:moveTo>
                  <a:lnTo>
                    <a:pt x="5483" y="1357"/>
                  </a:lnTo>
                  <a:close/>
                  <a:moveTo>
                    <a:pt x="5483" y="1357"/>
                  </a:moveTo>
                  <a:lnTo>
                    <a:pt x="5483" y="1357"/>
                  </a:lnTo>
                  <a:close/>
                  <a:moveTo>
                    <a:pt x="5483" y="1357"/>
                  </a:moveTo>
                  <a:lnTo>
                    <a:pt x="5483" y="1357"/>
                  </a:lnTo>
                  <a:close/>
                  <a:moveTo>
                    <a:pt x="6538" y="0"/>
                  </a:moveTo>
                  <a:lnTo>
                    <a:pt x="3145" y="0"/>
                  </a:lnTo>
                  <a:lnTo>
                    <a:pt x="2701" y="574"/>
                  </a:lnTo>
                  <a:lnTo>
                    <a:pt x="2701" y="574"/>
                  </a:lnTo>
                  <a:lnTo>
                    <a:pt x="2103" y="1345"/>
                  </a:lnTo>
                  <a:lnTo>
                    <a:pt x="2103" y="1351"/>
                  </a:lnTo>
                  <a:lnTo>
                    <a:pt x="2720" y="2140"/>
                  </a:lnTo>
                  <a:lnTo>
                    <a:pt x="2720" y="2140"/>
                  </a:lnTo>
                  <a:lnTo>
                    <a:pt x="3127" y="2658"/>
                  </a:lnTo>
                  <a:lnTo>
                    <a:pt x="6531" y="2658"/>
                  </a:lnTo>
                  <a:lnTo>
                    <a:pt x="5483" y="1332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95">
              <a:extLst>
                <a:ext uri="{FF2B5EF4-FFF2-40B4-BE49-F238E27FC236}">
                  <a16:creationId xmlns:a16="http://schemas.microsoft.com/office/drawing/2014/main" xmlns="" id="{96C8EAA5-D28E-4F80-8E9F-5E3EB6039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2795760"/>
              <a:ext cx="18269" cy="22568"/>
            </a:xfrm>
            <a:custGeom>
              <a:avLst/>
              <a:gdLst>
                <a:gd name="T0" fmla="*/ 74 w 75"/>
                <a:gd name="T1" fmla="*/ 0 h 93"/>
                <a:gd name="T2" fmla="*/ 0 w 75"/>
                <a:gd name="T3" fmla="*/ 92 h 93"/>
                <a:gd name="T4" fmla="*/ 0 w 75"/>
                <a:gd name="T5" fmla="*/ 92 h 93"/>
                <a:gd name="T6" fmla="*/ 74 w 75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3">
                  <a:moveTo>
                    <a:pt x="74" y="0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74" y="0"/>
                  </a:lnTo>
                </a:path>
              </a:pathLst>
            </a:custGeom>
            <a:solidFill>
              <a:srgbClr val="80C2B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109">
              <a:extLst>
                <a:ext uri="{FF2B5EF4-FFF2-40B4-BE49-F238E27FC236}">
                  <a16:creationId xmlns:a16="http://schemas.microsoft.com/office/drawing/2014/main" xmlns="" id="{8054A6A7-6C81-4EE7-8018-1478DBD16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119" y="-2450788"/>
              <a:ext cx="694199" cy="240729"/>
            </a:xfrm>
            <a:custGeom>
              <a:avLst/>
              <a:gdLst>
                <a:gd name="T0" fmla="*/ 2078 w 2850"/>
                <a:gd name="T1" fmla="*/ 0 h 987"/>
                <a:gd name="T2" fmla="*/ 31 w 2850"/>
                <a:gd name="T3" fmla="*/ 0 h 987"/>
                <a:gd name="T4" fmla="*/ 0 w 2850"/>
                <a:gd name="T5" fmla="*/ 37 h 987"/>
                <a:gd name="T6" fmla="*/ 745 w 2850"/>
                <a:gd name="T7" fmla="*/ 986 h 987"/>
                <a:gd name="T8" fmla="*/ 2849 w 2850"/>
                <a:gd name="T9" fmla="*/ 986 h 987"/>
                <a:gd name="T10" fmla="*/ 2078 w 2850"/>
                <a:gd name="T11" fmla="*/ 0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0" h="987">
                  <a:moveTo>
                    <a:pt x="2078" y="0"/>
                  </a:moveTo>
                  <a:lnTo>
                    <a:pt x="31" y="0"/>
                  </a:lnTo>
                  <a:lnTo>
                    <a:pt x="0" y="37"/>
                  </a:lnTo>
                  <a:lnTo>
                    <a:pt x="745" y="986"/>
                  </a:lnTo>
                  <a:lnTo>
                    <a:pt x="2849" y="986"/>
                  </a:lnTo>
                  <a:lnTo>
                    <a:pt x="2078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xmlns="" id="{267F6C0A-FB4D-4B02-85F0-05FEB4100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641" y="-2769967"/>
              <a:ext cx="498619" cy="320255"/>
            </a:xfrm>
            <a:custGeom>
              <a:avLst/>
              <a:gdLst>
                <a:gd name="T0" fmla="*/ 1023 w 2048"/>
                <a:gd name="T1" fmla="*/ 0 h 1314"/>
                <a:gd name="T2" fmla="*/ 1010 w 2048"/>
                <a:gd name="T3" fmla="*/ 12 h 1314"/>
                <a:gd name="T4" fmla="*/ 0 w 2048"/>
                <a:gd name="T5" fmla="*/ 1313 h 1314"/>
                <a:gd name="T6" fmla="*/ 2047 w 2048"/>
                <a:gd name="T7" fmla="*/ 1313 h 1314"/>
                <a:gd name="T8" fmla="*/ 1640 w 2048"/>
                <a:gd name="T9" fmla="*/ 795 h 1314"/>
                <a:gd name="T10" fmla="*/ 1640 w 2048"/>
                <a:gd name="T11" fmla="*/ 795 h 1314"/>
                <a:gd name="T12" fmla="*/ 1023 w 2048"/>
                <a:gd name="T13" fmla="*/ 6 h 1314"/>
                <a:gd name="T14" fmla="*/ 1023 w 2048"/>
                <a:gd name="T15" fmla="*/ 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8" h="1314">
                  <a:moveTo>
                    <a:pt x="1023" y="0"/>
                  </a:moveTo>
                  <a:lnTo>
                    <a:pt x="1010" y="12"/>
                  </a:lnTo>
                  <a:lnTo>
                    <a:pt x="0" y="1313"/>
                  </a:lnTo>
                  <a:lnTo>
                    <a:pt x="2047" y="1313"/>
                  </a:lnTo>
                  <a:lnTo>
                    <a:pt x="1640" y="795"/>
                  </a:lnTo>
                  <a:lnTo>
                    <a:pt x="1640" y="795"/>
                  </a:lnTo>
                  <a:lnTo>
                    <a:pt x="1023" y="6"/>
                  </a:lnTo>
                  <a:lnTo>
                    <a:pt x="1023" y="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113">
              <a:extLst>
                <a:ext uri="{FF2B5EF4-FFF2-40B4-BE49-F238E27FC236}">
                  <a16:creationId xmlns:a16="http://schemas.microsoft.com/office/drawing/2014/main" xmlns="" id="{3E3F780B-37AF-4C24-9B7A-6D4943D25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137" y="-3333100"/>
              <a:ext cx="949956" cy="896284"/>
            </a:xfrm>
            <a:custGeom>
              <a:avLst/>
              <a:gdLst>
                <a:gd name="T0" fmla="*/ 12 w 3898"/>
                <a:gd name="T1" fmla="*/ 2319 h 3676"/>
                <a:gd name="T2" fmla="*/ 12 w 3898"/>
                <a:gd name="T3" fmla="*/ 2319 h 3676"/>
                <a:gd name="T4" fmla="*/ 12 w 3898"/>
                <a:gd name="T5" fmla="*/ 2319 h 3676"/>
                <a:gd name="T6" fmla="*/ 12 w 3898"/>
                <a:gd name="T7" fmla="*/ 2319 h 3676"/>
                <a:gd name="T8" fmla="*/ 12 w 3898"/>
                <a:gd name="T9" fmla="*/ 2294 h 3676"/>
                <a:gd name="T10" fmla="*/ 0 w 3898"/>
                <a:gd name="T11" fmla="*/ 2313 h 3676"/>
                <a:gd name="T12" fmla="*/ 0 w 3898"/>
                <a:gd name="T13" fmla="*/ 2319 h 3676"/>
                <a:gd name="T14" fmla="*/ 1049 w 3898"/>
                <a:gd name="T15" fmla="*/ 3675 h 3676"/>
                <a:gd name="T16" fmla="*/ 1061 w 3898"/>
                <a:gd name="T17" fmla="*/ 3657 h 3676"/>
                <a:gd name="T18" fmla="*/ 12 w 3898"/>
                <a:gd name="T19" fmla="*/ 2313 h 3676"/>
                <a:gd name="T20" fmla="*/ 12 w 3898"/>
                <a:gd name="T21" fmla="*/ 2313 h 3676"/>
                <a:gd name="T22" fmla="*/ 12 w 3898"/>
                <a:gd name="T23" fmla="*/ 2313 h 3676"/>
                <a:gd name="T24" fmla="*/ 12 w 3898"/>
                <a:gd name="T25" fmla="*/ 2313 h 3676"/>
                <a:gd name="T26" fmla="*/ 19 w 3898"/>
                <a:gd name="T27" fmla="*/ 2307 h 3676"/>
                <a:gd name="T28" fmla="*/ 12 w 3898"/>
                <a:gd name="T29" fmla="*/ 2294 h 3676"/>
                <a:gd name="T30" fmla="*/ 3897 w 3898"/>
                <a:gd name="T31" fmla="*/ 0 h 3676"/>
                <a:gd name="T32" fmla="*/ 1794 w 3898"/>
                <a:gd name="T33" fmla="*/ 0 h 3676"/>
                <a:gd name="T34" fmla="*/ 86 w 3898"/>
                <a:gd name="T35" fmla="*/ 2202 h 3676"/>
                <a:gd name="T36" fmla="*/ 1067 w 3898"/>
                <a:gd name="T37" fmla="*/ 962 h 3676"/>
                <a:gd name="T38" fmla="*/ 3157 w 3898"/>
                <a:gd name="T39" fmla="*/ 962 h 3676"/>
                <a:gd name="T40" fmla="*/ 3897 w 3898"/>
                <a:gd name="T41" fmla="*/ 0 h 3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98" h="3676">
                  <a:moveTo>
                    <a:pt x="12" y="2319"/>
                  </a:moveTo>
                  <a:lnTo>
                    <a:pt x="12" y="2319"/>
                  </a:lnTo>
                  <a:close/>
                  <a:moveTo>
                    <a:pt x="12" y="2319"/>
                  </a:moveTo>
                  <a:lnTo>
                    <a:pt x="12" y="2319"/>
                  </a:lnTo>
                  <a:close/>
                  <a:moveTo>
                    <a:pt x="12" y="2294"/>
                  </a:moveTo>
                  <a:lnTo>
                    <a:pt x="0" y="2313"/>
                  </a:lnTo>
                  <a:lnTo>
                    <a:pt x="0" y="2319"/>
                  </a:lnTo>
                  <a:lnTo>
                    <a:pt x="1049" y="3675"/>
                  </a:lnTo>
                  <a:lnTo>
                    <a:pt x="1061" y="3657"/>
                  </a:lnTo>
                  <a:lnTo>
                    <a:pt x="12" y="2313"/>
                  </a:lnTo>
                  <a:lnTo>
                    <a:pt x="12" y="2313"/>
                  </a:lnTo>
                  <a:lnTo>
                    <a:pt x="12" y="2313"/>
                  </a:lnTo>
                  <a:lnTo>
                    <a:pt x="12" y="2313"/>
                  </a:lnTo>
                  <a:lnTo>
                    <a:pt x="19" y="2307"/>
                  </a:lnTo>
                  <a:lnTo>
                    <a:pt x="12" y="2294"/>
                  </a:lnTo>
                  <a:close/>
                  <a:moveTo>
                    <a:pt x="3897" y="0"/>
                  </a:moveTo>
                  <a:lnTo>
                    <a:pt x="1794" y="0"/>
                  </a:lnTo>
                  <a:lnTo>
                    <a:pt x="86" y="2202"/>
                  </a:lnTo>
                  <a:lnTo>
                    <a:pt x="1067" y="962"/>
                  </a:lnTo>
                  <a:lnTo>
                    <a:pt x="3157" y="962"/>
                  </a:lnTo>
                  <a:lnTo>
                    <a:pt x="3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114">
              <a:extLst>
                <a:ext uri="{FF2B5EF4-FFF2-40B4-BE49-F238E27FC236}">
                  <a16:creationId xmlns:a16="http://schemas.microsoft.com/office/drawing/2014/main" xmlns="" id="{BA3FEFBE-E479-4F15-AF19-3CDEC4618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2767817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5DB6A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115">
              <a:extLst>
                <a:ext uri="{FF2B5EF4-FFF2-40B4-BE49-F238E27FC236}">
                  <a16:creationId xmlns:a16="http://schemas.microsoft.com/office/drawing/2014/main" xmlns="" id="{B6808BE2-C4C5-4076-98B7-C7F0183BF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2767817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5DB6A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116">
              <a:extLst>
                <a:ext uri="{FF2B5EF4-FFF2-40B4-BE49-F238E27FC236}">
                  <a16:creationId xmlns:a16="http://schemas.microsoft.com/office/drawing/2014/main" xmlns="" id="{0A8BDE71-0805-48AB-981E-A418A626B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138" y="-2773192"/>
              <a:ext cx="258981" cy="336376"/>
            </a:xfrm>
            <a:custGeom>
              <a:avLst/>
              <a:gdLst>
                <a:gd name="T0" fmla="*/ 12 w 1062"/>
                <a:gd name="T1" fmla="*/ 0 h 1382"/>
                <a:gd name="T2" fmla="*/ 0 w 1062"/>
                <a:gd name="T3" fmla="*/ 19 h 1382"/>
                <a:gd name="T4" fmla="*/ 0 w 1062"/>
                <a:gd name="T5" fmla="*/ 25 h 1382"/>
                <a:gd name="T6" fmla="*/ 1049 w 1062"/>
                <a:gd name="T7" fmla="*/ 1381 h 1382"/>
                <a:gd name="T8" fmla="*/ 1061 w 1062"/>
                <a:gd name="T9" fmla="*/ 1363 h 1382"/>
                <a:gd name="T10" fmla="*/ 12 w 1062"/>
                <a:gd name="T11" fmla="*/ 19 h 1382"/>
                <a:gd name="T12" fmla="*/ 12 w 1062"/>
                <a:gd name="T13" fmla="*/ 19 h 1382"/>
                <a:gd name="T14" fmla="*/ 12 w 1062"/>
                <a:gd name="T15" fmla="*/ 19 h 1382"/>
                <a:gd name="T16" fmla="*/ 12 w 1062"/>
                <a:gd name="T17" fmla="*/ 19 h 1382"/>
                <a:gd name="T18" fmla="*/ 19 w 1062"/>
                <a:gd name="T19" fmla="*/ 13 h 1382"/>
                <a:gd name="T20" fmla="*/ 12 w 1062"/>
                <a:gd name="T21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2" h="1382">
                  <a:moveTo>
                    <a:pt x="12" y="0"/>
                  </a:moveTo>
                  <a:lnTo>
                    <a:pt x="0" y="19"/>
                  </a:lnTo>
                  <a:lnTo>
                    <a:pt x="0" y="25"/>
                  </a:lnTo>
                  <a:lnTo>
                    <a:pt x="1049" y="1381"/>
                  </a:lnTo>
                  <a:lnTo>
                    <a:pt x="1061" y="1363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9" y="13"/>
                  </a:lnTo>
                  <a:lnTo>
                    <a:pt x="12" y="0"/>
                  </a:lnTo>
                </a:path>
              </a:pathLst>
            </a:custGeom>
            <a:solidFill>
              <a:srgbClr val="5DB6A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118">
              <a:extLst>
                <a:ext uri="{FF2B5EF4-FFF2-40B4-BE49-F238E27FC236}">
                  <a16:creationId xmlns:a16="http://schemas.microsoft.com/office/drawing/2014/main" xmlns="" id="{3C958759-16AE-4245-A94B-8BBD4BAE8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3097746"/>
              <a:ext cx="766197" cy="327778"/>
            </a:xfrm>
            <a:custGeom>
              <a:avLst/>
              <a:gdLst>
                <a:gd name="T0" fmla="*/ 3145 w 3146"/>
                <a:gd name="T1" fmla="*/ 0 h 1346"/>
                <a:gd name="T2" fmla="*/ 1055 w 3146"/>
                <a:gd name="T3" fmla="*/ 0 h 1346"/>
                <a:gd name="T4" fmla="*/ 74 w 3146"/>
                <a:gd name="T5" fmla="*/ 1240 h 1346"/>
                <a:gd name="T6" fmla="*/ 0 w 3146"/>
                <a:gd name="T7" fmla="*/ 1332 h 1346"/>
                <a:gd name="T8" fmla="*/ 7 w 3146"/>
                <a:gd name="T9" fmla="*/ 1345 h 1346"/>
                <a:gd name="T10" fmla="*/ 1055 w 3146"/>
                <a:gd name="T11" fmla="*/ 0 h 1346"/>
                <a:gd name="T12" fmla="*/ 2103 w 3146"/>
                <a:gd name="T13" fmla="*/ 1345 h 1346"/>
                <a:gd name="T14" fmla="*/ 2701 w 3146"/>
                <a:gd name="T15" fmla="*/ 574 h 1346"/>
                <a:gd name="T16" fmla="*/ 2701 w 3146"/>
                <a:gd name="T17" fmla="*/ 574 h 1346"/>
                <a:gd name="T18" fmla="*/ 3145 w 3146"/>
                <a:gd name="T19" fmla="*/ 0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6" h="1346">
                  <a:moveTo>
                    <a:pt x="3145" y="0"/>
                  </a:moveTo>
                  <a:lnTo>
                    <a:pt x="1055" y="0"/>
                  </a:lnTo>
                  <a:lnTo>
                    <a:pt x="74" y="1240"/>
                  </a:lnTo>
                  <a:lnTo>
                    <a:pt x="0" y="1332"/>
                  </a:lnTo>
                  <a:lnTo>
                    <a:pt x="7" y="1345"/>
                  </a:lnTo>
                  <a:lnTo>
                    <a:pt x="1055" y="0"/>
                  </a:lnTo>
                  <a:lnTo>
                    <a:pt x="2103" y="1345"/>
                  </a:lnTo>
                  <a:lnTo>
                    <a:pt x="2701" y="574"/>
                  </a:lnTo>
                  <a:lnTo>
                    <a:pt x="2701" y="574"/>
                  </a:lnTo>
                  <a:lnTo>
                    <a:pt x="3145" y="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120">
              <a:extLst>
                <a:ext uri="{FF2B5EF4-FFF2-40B4-BE49-F238E27FC236}">
                  <a16:creationId xmlns:a16="http://schemas.microsoft.com/office/drawing/2014/main" xmlns="" id="{3E7A7DFD-E27D-43E4-A0E4-FE980BB4E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2767817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6AE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121">
              <a:extLst>
                <a:ext uri="{FF2B5EF4-FFF2-40B4-BE49-F238E27FC236}">
                  <a16:creationId xmlns:a16="http://schemas.microsoft.com/office/drawing/2014/main" xmlns="" id="{6D64C318-A581-443D-934F-CF8F98412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2767817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6AE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122">
              <a:extLst>
                <a:ext uri="{FF2B5EF4-FFF2-40B4-BE49-F238E27FC236}">
                  <a16:creationId xmlns:a16="http://schemas.microsoft.com/office/drawing/2014/main" xmlns="" id="{36599D82-78D2-4281-9710-8AAF5A28B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2767817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6AE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123">
              <a:extLst>
                <a:ext uri="{FF2B5EF4-FFF2-40B4-BE49-F238E27FC236}">
                  <a16:creationId xmlns:a16="http://schemas.microsoft.com/office/drawing/2014/main" xmlns="" id="{C96D49A0-4505-402D-81E1-11FD0B507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2767817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6AE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124">
              <a:extLst>
                <a:ext uri="{FF2B5EF4-FFF2-40B4-BE49-F238E27FC236}">
                  <a16:creationId xmlns:a16="http://schemas.microsoft.com/office/drawing/2014/main" xmlns="" id="{67D1559A-A49E-4177-B398-69C2E996A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2769967"/>
              <a:ext cx="263281" cy="328853"/>
            </a:xfrm>
            <a:custGeom>
              <a:avLst/>
              <a:gdLst>
                <a:gd name="T0" fmla="*/ 7 w 1081"/>
                <a:gd name="T1" fmla="*/ 0 h 1351"/>
                <a:gd name="T2" fmla="*/ 0 w 1081"/>
                <a:gd name="T3" fmla="*/ 6 h 1351"/>
                <a:gd name="T4" fmla="*/ 1049 w 1081"/>
                <a:gd name="T5" fmla="*/ 1350 h 1351"/>
                <a:gd name="T6" fmla="*/ 1080 w 1081"/>
                <a:gd name="T7" fmla="*/ 1313 h 1351"/>
                <a:gd name="T8" fmla="*/ 1049 w 1081"/>
                <a:gd name="T9" fmla="*/ 1313 h 1351"/>
                <a:gd name="T10" fmla="*/ 7 w 1081"/>
                <a:gd name="T11" fmla="*/ 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1351">
                  <a:moveTo>
                    <a:pt x="7" y="0"/>
                  </a:moveTo>
                  <a:lnTo>
                    <a:pt x="0" y="6"/>
                  </a:lnTo>
                  <a:lnTo>
                    <a:pt x="1049" y="1350"/>
                  </a:lnTo>
                  <a:lnTo>
                    <a:pt x="1080" y="1313"/>
                  </a:lnTo>
                  <a:lnTo>
                    <a:pt x="1049" y="1313"/>
                  </a:lnTo>
                  <a:lnTo>
                    <a:pt x="7" y="0"/>
                  </a:lnTo>
                </a:path>
              </a:pathLst>
            </a:custGeom>
            <a:solidFill>
              <a:srgbClr val="27ACA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125">
              <a:extLst>
                <a:ext uri="{FF2B5EF4-FFF2-40B4-BE49-F238E27FC236}">
                  <a16:creationId xmlns:a16="http://schemas.microsoft.com/office/drawing/2014/main" xmlns="" id="{33AFB2F1-9CA8-4DAD-8545-C15EDAD44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2769967"/>
              <a:ext cx="263281" cy="328853"/>
            </a:xfrm>
            <a:custGeom>
              <a:avLst/>
              <a:gdLst>
                <a:gd name="T0" fmla="*/ 7 w 1081"/>
                <a:gd name="T1" fmla="*/ 0 h 1351"/>
                <a:gd name="T2" fmla="*/ 0 w 1081"/>
                <a:gd name="T3" fmla="*/ 6 h 1351"/>
                <a:gd name="T4" fmla="*/ 1049 w 1081"/>
                <a:gd name="T5" fmla="*/ 1350 h 1351"/>
                <a:gd name="T6" fmla="*/ 1080 w 1081"/>
                <a:gd name="T7" fmla="*/ 1313 h 1351"/>
                <a:gd name="T8" fmla="*/ 1049 w 1081"/>
                <a:gd name="T9" fmla="*/ 1313 h 1351"/>
                <a:gd name="T10" fmla="*/ 7 w 1081"/>
                <a:gd name="T11" fmla="*/ 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1351">
                  <a:moveTo>
                    <a:pt x="7" y="0"/>
                  </a:moveTo>
                  <a:lnTo>
                    <a:pt x="0" y="6"/>
                  </a:lnTo>
                  <a:lnTo>
                    <a:pt x="1049" y="1350"/>
                  </a:lnTo>
                  <a:lnTo>
                    <a:pt x="1080" y="1313"/>
                  </a:lnTo>
                  <a:lnTo>
                    <a:pt x="1049" y="1313"/>
                  </a:lnTo>
                  <a:lnTo>
                    <a:pt x="7" y="0"/>
                  </a:lnTo>
                </a:path>
              </a:pathLst>
            </a:custGeom>
            <a:solidFill>
              <a:srgbClr val="27ACA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126">
              <a:extLst>
                <a:ext uri="{FF2B5EF4-FFF2-40B4-BE49-F238E27FC236}">
                  <a16:creationId xmlns:a16="http://schemas.microsoft.com/office/drawing/2014/main" xmlns="" id="{4C5C6D49-8BA9-4BE2-9A7B-34150C366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436" y="-3097746"/>
              <a:ext cx="511515" cy="648033"/>
            </a:xfrm>
            <a:custGeom>
              <a:avLst/>
              <a:gdLst>
                <a:gd name="T0" fmla="*/ 1048 w 2097"/>
                <a:gd name="T1" fmla="*/ 0 h 2659"/>
                <a:gd name="T2" fmla="*/ 0 w 2097"/>
                <a:gd name="T3" fmla="*/ 1345 h 2659"/>
                <a:gd name="T4" fmla="*/ 1042 w 2097"/>
                <a:gd name="T5" fmla="*/ 2658 h 2659"/>
                <a:gd name="T6" fmla="*/ 1073 w 2097"/>
                <a:gd name="T7" fmla="*/ 2658 h 2659"/>
                <a:gd name="T8" fmla="*/ 2083 w 2097"/>
                <a:gd name="T9" fmla="*/ 1357 h 2659"/>
                <a:gd name="T10" fmla="*/ 2096 w 2097"/>
                <a:gd name="T11" fmla="*/ 1345 h 2659"/>
                <a:gd name="T12" fmla="*/ 1048 w 2097"/>
                <a:gd name="T13" fmla="*/ 0 h 2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7" h="2659">
                  <a:moveTo>
                    <a:pt x="1048" y="0"/>
                  </a:moveTo>
                  <a:lnTo>
                    <a:pt x="0" y="1345"/>
                  </a:lnTo>
                  <a:lnTo>
                    <a:pt x="1042" y="2658"/>
                  </a:lnTo>
                  <a:lnTo>
                    <a:pt x="1073" y="2658"/>
                  </a:lnTo>
                  <a:lnTo>
                    <a:pt x="2083" y="1357"/>
                  </a:lnTo>
                  <a:lnTo>
                    <a:pt x="2096" y="1345"/>
                  </a:lnTo>
                  <a:lnTo>
                    <a:pt x="1048" y="0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128">
              <a:extLst>
                <a:ext uri="{FF2B5EF4-FFF2-40B4-BE49-F238E27FC236}">
                  <a16:creationId xmlns:a16="http://schemas.microsoft.com/office/drawing/2014/main" xmlns="" id="{68742568-60ED-483C-8A65-D60A020AC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2768894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27ACA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129">
              <a:extLst>
                <a:ext uri="{FF2B5EF4-FFF2-40B4-BE49-F238E27FC236}">
                  <a16:creationId xmlns:a16="http://schemas.microsoft.com/office/drawing/2014/main" xmlns="" id="{731F709B-3C4C-48CE-856F-7956F3722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2768894"/>
              <a:ext cx="1075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27ACA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130">
              <a:extLst>
                <a:ext uri="{FF2B5EF4-FFF2-40B4-BE49-F238E27FC236}">
                  <a16:creationId xmlns:a16="http://schemas.microsoft.com/office/drawing/2014/main" xmlns="" id="{2B401BC7-36DC-4707-8390-FDA979638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490" y="-2183191"/>
              <a:ext cx="1074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AA74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131">
              <a:extLst>
                <a:ext uri="{FF2B5EF4-FFF2-40B4-BE49-F238E27FC236}">
                  <a16:creationId xmlns:a16="http://schemas.microsoft.com/office/drawing/2014/main" xmlns="" id="{EFC87349-0911-46BF-AF07-096004233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490" y="-2183191"/>
              <a:ext cx="1074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AA74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137">
              <a:extLst>
                <a:ext uri="{FF2B5EF4-FFF2-40B4-BE49-F238E27FC236}">
                  <a16:creationId xmlns:a16="http://schemas.microsoft.com/office/drawing/2014/main" xmlns="" id="{89BF91A2-C7E8-4ADC-8EB5-9B68624F5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660" y="-2510970"/>
              <a:ext cx="923090" cy="649107"/>
            </a:xfrm>
            <a:custGeom>
              <a:avLst/>
              <a:gdLst>
                <a:gd name="T0" fmla="*/ 2745 w 3788"/>
                <a:gd name="T1" fmla="*/ 0 h 2665"/>
                <a:gd name="T2" fmla="*/ 6 w 3788"/>
                <a:gd name="T3" fmla="*/ 0 h 2665"/>
                <a:gd name="T4" fmla="*/ 1055 w 3788"/>
                <a:gd name="T5" fmla="*/ 1326 h 2665"/>
                <a:gd name="T6" fmla="*/ 0 w 3788"/>
                <a:gd name="T7" fmla="*/ 2664 h 2665"/>
                <a:gd name="T8" fmla="*/ 2763 w 3788"/>
                <a:gd name="T9" fmla="*/ 2664 h 2665"/>
                <a:gd name="T10" fmla="*/ 3183 w 3788"/>
                <a:gd name="T11" fmla="*/ 2116 h 2665"/>
                <a:gd name="T12" fmla="*/ 3183 w 3788"/>
                <a:gd name="T13" fmla="*/ 2116 h 2665"/>
                <a:gd name="T14" fmla="*/ 3787 w 3788"/>
                <a:gd name="T15" fmla="*/ 1344 h 2665"/>
                <a:gd name="T16" fmla="*/ 3781 w 3788"/>
                <a:gd name="T17" fmla="*/ 1338 h 2665"/>
                <a:gd name="T18" fmla="*/ 3170 w 3788"/>
                <a:gd name="T19" fmla="*/ 549 h 2665"/>
                <a:gd name="T20" fmla="*/ 3170 w 3788"/>
                <a:gd name="T21" fmla="*/ 549 h 2665"/>
                <a:gd name="T22" fmla="*/ 2745 w 3788"/>
                <a:gd name="T23" fmla="*/ 0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8" h="2665">
                  <a:moveTo>
                    <a:pt x="2745" y="0"/>
                  </a:moveTo>
                  <a:lnTo>
                    <a:pt x="6" y="0"/>
                  </a:lnTo>
                  <a:lnTo>
                    <a:pt x="1055" y="1326"/>
                  </a:lnTo>
                  <a:lnTo>
                    <a:pt x="0" y="2664"/>
                  </a:lnTo>
                  <a:lnTo>
                    <a:pt x="2763" y="2664"/>
                  </a:lnTo>
                  <a:lnTo>
                    <a:pt x="3183" y="2116"/>
                  </a:lnTo>
                  <a:lnTo>
                    <a:pt x="3183" y="2116"/>
                  </a:lnTo>
                  <a:lnTo>
                    <a:pt x="3787" y="1344"/>
                  </a:lnTo>
                  <a:lnTo>
                    <a:pt x="3781" y="1338"/>
                  </a:lnTo>
                  <a:lnTo>
                    <a:pt x="3170" y="549"/>
                  </a:lnTo>
                  <a:lnTo>
                    <a:pt x="3170" y="549"/>
                  </a:lnTo>
                  <a:lnTo>
                    <a:pt x="2745" y="0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146">
              <a:extLst>
                <a:ext uri="{FF2B5EF4-FFF2-40B4-BE49-F238E27FC236}">
                  <a16:creationId xmlns:a16="http://schemas.microsoft.com/office/drawing/2014/main" xmlns="" id="{76AF4D7D-19B7-45CA-9739-E34679F7F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236" y="-2750623"/>
              <a:ext cx="697422" cy="240729"/>
            </a:xfrm>
            <a:custGeom>
              <a:avLst/>
              <a:gdLst>
                <a:gd name="T0" fmla="*/ 2110 w 2863"/>
                <a:gd name="T1" fmla="*/ 0 h 988"/>
                <a:gd name="T2" fmla="*/ 0 w 2863"/>
                <a:gd name="T3" fmla="*/ 0 h 988"/>
                <a:gd name="T4" fmla="*/ 759 w 2863"/>
                <a:gd name="T5" fmla="*/ 987 h 988"/>
                <a:gd name="T6" fmla="*/ 2850 w 2863"/>
                <a:gd name="T7" fmla="*/ 987 h 988"/>
                <a:gd name="T8" fmla="*/ 2862 w 2863"/>
                <a:gd name="T9" fmla="*/ 974 h 988"/>
                <a:gd name="T10" fmla="*/ 2110 w 2863"/>
                <a:gd name="T11" fmla="*/ 0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3" h="988">
                  <a:moveTo>
                    <a:pt x="2110" y="0"/>
                  </a:moveTo>
                  <a:lnTo>
                    <a:pt x="0" y="0"/>
                  </a:lnTo>
                  <a:lnTo>
                    <a:pt x="759" y="987"/>
                  </a:lnTo>
                  <a:lnTo>
                    <a:pt x="2850" y="987"/>
                  </a:lnTo>
                  <a:lnTo>
                    <a:pt x="2862" y="974"/>
                  </a:lnTo>
                  <a:lnTo>
                    <a:pt x="211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148">
              <a:extLst>
                <a:ext uri="{FF2B5EF4-FFF2-40B4-BE49-F238E27FC236}">
                  <a16:creationId xmlns:a16="http://schemas.microsoft.com/office/drawing/2014/main" xmlns="" id="{9D41609B-B3D5-4BDC-8FE6-B14B27A8B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068" y="-2510970"/>
              <a:ext cx="509365" cy="327778"/>
            </a:xfrm>
            <a:custGeom>
              <a:avLst/>
              <a:gdLst>
                <a:gd name="T0" fmla="*/ 2091 w 2092"/>
                <a:gd name="T1" fmla="*/ 0 h 1345"/>
                <a:gd name="T2" fmla="*/ 0 w 2092"/>
                <a:gd name="T3" fmla="*/ 0 h 1345"/>
                <a:gd name="T4" fmla="*/ 425 w 2092"/>
                <a:gd name="T5" fmla="*/ 549 h 1345"/>
                <a:gd name="T6" fmla="*/ 425 w 2092"/>
                <a:gd name="T7" fmla="*/ 549 h 1345"/>
                <a:gd name="T8" fmla="*/ 1036 w 2092"/>
                <a:gd name="T9" fmla="*/ 1338 h 1345"/>
                <a:gd name="T10" fmla="*/ 1042 w 2092"/>
                <a:gd name="T11" fmla="*/ 1344 h 1345"/>
                <a:gd name="T12" fmla="*/ 1048 w 2092"/>
                <a:gd name="T13" fmla="*/ 1332 h 1345"/>
                <a:gd name="T14" fmla="*/ 2091 w 2092"/>
                <a:gd name="T15" fmla="*/ 0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2" h="1345">
                  <a:moveTo>
                    <a:pt x="2091" y="0"/>
                  </a:moveTo>
                  <a:lnTo>
                    <a:pt x="0" y="0"/>
                  </a:lnTo>
                  <a:lnTo>
                    <a:pt x="425" y="549"/>
                  </a:lnTo>
                  <a:lnTo>
                    <a:pt x="425" y="549"/>
                  </a:lnTo>
                  <a:lnTo>
                    <a:pt x="1036" y="1338"/>
                  </a:lnTo>
                  <a:lnTo>
                    <a:pt x="1042" y="1344"/>
                  </a:lnTo>
                  <a:lnTo>
                    <a:pt x="1048" y="1332"/>
                  </a:lnTo>
                  <a:lnTo>
                    <a:pt x="2091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Freeform 150">
              <a:extLst>
                <a:ext uri="{FF2B5EF4-FFF2-40B4-BE49-F238E27FC236}">
                  <a16:creationId xmlns:a16="http://schemas.microsoft.com/office/drawing/2014/main" xmlns="" id="{897F6FBF-D8ED-470D-9B2C-6B14B734C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459" y="-2514194"/>
              <a:ext cx="952105" cy="893060"/>
            </a:xfrm>
            <a:custGeom>
              <a:avLst/>
              <a:gdLst>
                <a:gd name="T0" fmla="*/ 3891 w 3905"/>
                <a:gd name="T1" fmla="*/ 1357 h 3665"/>
                <a:gd name="T2" fmla="*/ 3891 w 3905"/>
                <a:gd name="T3" fmla="*/ 1357 h 3665"/>
                <a:gd name="T4" fmla="*/ 3891 w 3905"/>
                <a:gd name="T5" fmla="*/ 1357 h 3665"/>
                <a:gd name="T6" fmla="*/ 3891 w 3905"/>
                <a:gd name="T7" fmla="*/ 1357 h 3665"/>
                <a:gd name="T8" fmla="*/ 2850 w 3905"/>
                <a:gd name="T9" fmla="*/ 0 h 3665"/>
                <a:gd name="T10" fmla="*/ 2850 w 3905"/>
                <a:gd name="T11" fmla="*/ 0 h 3665"/>
                <a:gd name="T12" fmla="*/ 3706 w 3905"/>
                <a:gd name="T13" fmla="*/ 1105 h 3665"/>
                <a:gd name="T14" fmla="*/ 3891 w 3905"/>
                <a:gd name="T15" fmla="*/ 1339 h 3665"/>
                <a:gd name="T16" fmla="*/ 3885 w 3905"/>
                <a:gd name="T17" fmla="*/ 1345 h 3665"/>
                <a:gd name="T18" fmla="*/ 3891 w 3905"/>
                <a:gd name="T19" fmla="*/ 1345 h 3665"/>
                <a:gd name="T20" fmla="*/ 3891 w 3905"/>
                <a:gd name="T21" fmla="*/ 1351 h 3665"/>
                <a:gd name="T22" fmla="*/ 2838 w 3905"/>
                <a:gd name="T23" fmla="*/ 2708 h 3665"/>
                <a:gd name="T24" fmla="*/ 2807 w 3905"/>
                <a:gd name="T25" fmla="*/ 2677 h 3665"/>
                <a:gd name="T26" fmla="*/ 765 w 3905"/>
                <a:gd name="T27" fmla="*/ 2677 h 3665"/>
                <a:gd name="T28" fmla="*/ 0 w 3905"/>
                <a:gd name="T29" fmla="*/ 3664 h 3665"/>
                <a:gd name="T30" fmla="*/ 2110 w 3905"/>
                <a:gd name="T31" fmla="*/ 3664 h 3665"/>
                <a:gd name="T32" fmla="*/ 3904 w 3905"/>
                <a:gd name="T33" fmla="*/ 1357 h 3665"/>
                <a:gd name="T34" fmla="*/ 3904 w 3905"/>
                <a:gd name="T35" fmla="*/ 1357 h 3665"/>
                <a:gd name="T36" fmla="*/ 2850 w 3905"/>
                <a:gd name="T37" fmla="*/ 0 h 3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05" h="3665">
                  <a:moveTo>
                    <a:pt x="3891" y="1357"/>
                  </a:moveTo>
                  <a:lnTo>
                    <a:pt x="3891" y="1357"/>
                  </a:lnTo>
                  <a:close/>
                  <a:moveTo>
                    <a:pt x="3891" y="1357"/>
                  </a:moveTo>
                  <a:lnTo>
                    <a:pt x="3891" y="1357"/>
                  </a:lnTo>
                  <a:close/>
                  <a:moveTo>
                    <a:pt x="2850" y="0"/>
                  </a:moveTo>
                  <a:lnTo>
                    <a:pt x="2850" y="0"/>
                  </a:lnTo>
                  <a:lnTo>
                    <a:pt x="3706" y="1105"/>
                  </a:lnTo>
                  <a:lnTo>
                    <a:pt x="3891" y="1339"/>
                  </a:lnTo>
                  <a:lnTo>
                    <a:pt x="3885" y="1345"/>
                  </a:lnTo>
                  <a:lnTo>
                    <a:pt x="3891" y="1345"/>
                  </a:lnTo>
                  <a:lnTo>
                    <a:pt x="3891" y="1351"/>
                  </a:lnTo>
                  <a:lnTo>
                    <a:pt x="2838" y="2708"/>
                  </a:lnTo>
                  <a:lnTo>
                    <a:pt x="2807" y="2677"/>
                  </a:lnTo>
                  <a:lnTo>
                    <a:pt x="765" y="2677"/>
                  </a:lnTo>
                  <a:lnTo>
                    <a:pt x="0" y="3664"/>
                  </a:lnTo>
                  <a:lnTo>
                    <a:pt x="2110" y="3664"/>
                  </a:lnTo>
                  <a:lnTo>
                    <a:pt x="3904" y="1357"/>
                  </a:lnTo>
                  <a:lnTo>
                    <a:pt x="3904" y="1357"/>
                  </a:lnTo>
                  <a:lnTo>
                    <a:pt x="28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Freeform 151">
              <a:extLst>
                <a:ext uri="{FF2B5EF4-FFF2-40B4-BE49-F238E27FC236}">
                  <a16:creationId xmlns:a16="http://schemas.microsoft.com/office/drawing/2014/main" xmlns="" id="{54A4FC44-30C8-40BB-A4D2-C9857F462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2183191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AA74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152">
              <a:extLst>
                <a:ext uri="{FF2B5EF4-FFF2-40B4-BE49-F238E27FC236}">
                  <a16:creationId xmlns:a16="http://schemas.microsoft.com/office/drawing/2014/main" xmlns="" id="{47251489-4B5A-4DA4-8A5D-C92CC4891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2183191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AA74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154">
              <a:extLst>
                <a:ext uri="{FF2B5EF4-FFF2-40B4-BE49-F238E27FC236}">
                  <a16:creationId xmlns:a16="http://schemas.microsoft.com/office/drawing/2014/main" xmlns="" id="{474C0E4A-04A3-4DFF-897C-F0C464C99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367" y="-2244448"/>
              <a:ext cx="761899" cy="383661"/>
            </a:xfrm>
            <a:custGeom>
              <a:avLst/>
              <a:gdLst>
                <a:gd name="T0" fmla="*/ 1024 w 3127"/>
                <a:gd name="T1" fmla="*/ 252 h 1573"/>
                <a:gd name="T2" fmla="*/ 420 w 3127"/>
                <a:gd name="T3" fmla="*/ 1024 h 1573"/>
                <a:gd name="T4" fmla="*/ 420 w 3127"/>
                <a:gd name="T5" fmla="*/ 1024 h 1573"/>
                <a:gd name="T6" fmla="*/ 0 w 3127"/>
                <a:gd name="T7" fmla="*/ 1572 h 1573"/>
                <a:gd name="T8" fmla="*/ 2042 w 3127"/>
                <a:gd name="T9" fmla="*/ 1572 h 1573"/>
                <a:gd name="T10" fmla="*/ 1024 w 3127"/>
                <a:gd name="T11" fmla="*/ 252 h 1573"/>
                <a:gd name="T12" fmla="*/ 2941 w 3127"/>
                <a:gd name="T13" fmla="*/ 0 h 1573"/>
                <a:gd name="T14" fmla="*/ 3120 w 3127"/>
                <a:gd name="T15" fmla="*/ 240 h 1573"/>
                <a:gd name="T16" fmla="*/ 3126 w 3127"/>
                <a:gd name="T17" fmla="*/ 234 h 1573"/>
                <a:gd name="T18" fmla="*/ 2941 w 3127"/>
                <a:gd name="T19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7" h="1573">
                  <a:moveTo>
                    <a:pt x="1024" y="252"/>
                  </a:moveTo>
                  <a:lnTo>
                    <a:pt x="420" y="1024"/>
                  </a:lnTo>
                  <a:lnTo>
                    <a:pt x="420" y="1024"/>
                  </a:lnTo>
                  <a:lnTo>
                    <a:pt x="0" y="1572"/>
                  </a:lnTo>
                  <a:lnTo>
                    <a:pt x="2042" y="1572"/>
                  </a:lnTo>
                  <a:lnTo>
                    <a:pt x="1024" y="252"/>
                  </a:lnTo>
                  <a:close/>
                  <a:moveTo>
                    <a:pt x="2941" y="0"/>
                  </a:moveTo>
                  <a:lnTo>
                    <a:pt x="3120" y="240"/>
                  </a:lnTo>
                  <a:lnTo>
                    <a:pt x="3126" y="234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156">
              <a:extLst>
                <a:ext uri="{FF2B5EF4-FFF2-40B4-BE49-F238E27FC236}">
                  <a16:creationId xmlns:a16="http://schemas.microsoft.com/office/drawing/2014/main" xmlns="" id="{AF2A80E3-1B32-4917-8FDF-81F4F001E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1132" y="-2244448"/>
              <a:ext cx="45134" cy="59108"/>
            </a:xfrm>
            <a:custGeom>
              <a:avLst/>
              <a:gdLst>
                <a:gd name="T0" fmla="*/ 0 w 186"/>
                <a:gd name="T1" fmla="*/ 0 h 241"/>
                <a:gd name="T2" fmla="*/ 179 w 186"/>
                <a:gd name="T3" fmla="*/ 240 h 241"/>
                <a:gd name="T4" fmla="*/ 185 w 186"/>
                <a:gd name="T5" fmla="*/ 234 h 241"/>
                <a:gd name="T6" fmla="*/ 0 w 186"/>
                <a:gd name="T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241">
                  <a:moveTo>
                    <a:pt x="0" y="0"/>
                  </a:moveTo>
                  <a:lnTo>
                    <a:pt x="179" y="240"/>
                  </a:lnTo>
                  <a:lnTo>
                    <a:pt x="185" y="234"/>
                  </a:lnTo>
                  <a:lnTo>
                    <a:pt x="0" y="0"/>
                  </a:lnTo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157">
              <a:extLst>
                <a:ext uri="{FF2B5EF4-FFF2-40B4-BE49-F238E27FC236}">
                  <a16:creationId xmlns:a16="http://schemas.microsoft.com/office/drawing/2014/main" xmlns="" id="{5F6E670A-FE29-4DDA-8024-25D9D5E86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2183191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158">
              <a:extLst>
                <a:ext uri="{FF2B5EF4-FFF2-40B4-BE49-F238E27FC236}">
                  <a16:creationId xmlns:a16="http://schemas.microsoft.com/office/drawing/2014/main" xmlns="" id="{71DC54E8-65A0-48BF-96C8-E9A472347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2183191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159">
              <a:extLst>
                <a:ext uri="{FF2B5EF4-FFF2-40B4-BE49-F238E27FC236}">
                  <a16:creationId xmlns:a16="http://schemas.microsoft.com/office/drawing/2014/main" xmlns="" id="{3B351B4B-79C0-445F-8945-8CFA957B8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2183191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160">
              <a:extLst>
                <a:ext uri="{FF2B5EF4-FFF2-40B4-BE49-F238E27FC236}">
                  <a16:creationId xmlns:a16="http://schemas.microsoft.com/office/drawing/2014/main" xmlns="" id="{063E69FF-0BFF-4D92-9087-06DD05FDE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2183191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161">
              <a:extLst>
                <a:ext uri="{FF2B5EF4-FFF2-40B4-BE49-F238E27FC236}">
                  <a16:creationId xmlns:a16="http://schemas.microsoft.com/office/drawing/2014/main" xmlns="" id="{B0993AD0-14F1-49A1-8256-659D1C941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987" y="-2514193"/>
              <a:ext cx="264355" cy="659855"/>
            </a:xfrm>
            <a:custGeom>
              <a:avLst/>
              <a:gdLst>
                <a:gd name="T0" fmla="*/ 1078 w 1085"/>
                <a:gd name="T1" fmla="*/ 1345 h 2709"/>
                <a:gd name="T2" fmla="*/ 31 w 1085"/>
                <a:gd name="T3" fmla="*/ 2677 h 2709"/>
                <a:gd name="T4" fmla="*/ 0 w 1085"/>
                <a:gd name="T5" fmla="*/ 2677 h 2709"/>
                <a:gd name="T6" fmla="*/ 31 w 1085"/>
                <a:gd name="T7" fmla="*/ 2708 h 2709"/>
                <a:gd name="T8" fmla="*/ 1084 w 1085"/>
                <a:gd name="T9" fmla="*/ 1351 h 2709"/>
                <a:gd name="T10" fmla="*/ 1084 w 1085"/>
                <a:gd name="T11" fmla="*/ 1345 h 2709"/>
                <a:gd name="T12" fmla="*/ 1078 w 1085"/>
                <a:gd name="T13" fmla="*/ 1345 h 2709"/>
                <a:gd name="T14" fmla="*/ 43 w 1085"/>
                <a:gd name="T15" fmla="*/ 0 h 2709"/>
                <a:gd name="T16" fmla="*/ 31 w 1085"/>
                <a:gd name="T17" fmla="*/ 13 h 2709"/>
                <a:gd name="T18" fmla="*/ 37 w 1085"/>
                <a:gd name="T19" fmla="*/ 13 h 2709"/>
                <a:gd name="T20" fmla="*/ 899 w 1085"/>
                <a:gd name="T21" fmla="*/ 1105 h 2709"/>
                <a:gd name="T22" fmla="*/ 43 w 1085"/>
                <a:gd name="T23" fmla="*/ 0 h 2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5" h="2709">
                  <a:moveTo>
                    <a:pt x="1078" y="1345"/>
                  </a:moveTo>
                  <a:lnTo>
                    <a:pt x="31" y="2677"/>
                  </a:lnTo>
                  <a:lnTo>
                    <a:pt x="0" y="2677"/>
                  </a:lnTo>
                  <a:lnTo>
                    <a:pt x="31" y="2708"/>
                  </a:lnTo>
                  <a:lnTo>
                    <a:pt x="1084" y="1351"/>
                  </a:lnTo>
                  <a:lnTo>
                    <a:pt x="1084" y="1345"/>
                  </a:lnTo>
                  <a:lnTo>
                    <a:pt x="1078" y="1345"/>
                  </a:lnTo>
                  <a:close/>
                  <a:moveTo>
                    <a:pt x="43" y="0"/>
                  </a:moveTo>
                  <a:lnTo>
                    <a:pt x="31" y="13"/>
                  </a:lnTo>
                  <a:lnTo>
                    <a:pt x="37" y="13"/>
                  </a:lnTo>
                  <a:lnTo>
                    <a:pt x="899" y="110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62">
              <a:extLst>
                <a:ext uri="{FF2B5EF4-FFF2-40B4-BE49-F238E27FC236}">
                  <a16:creationId xmlns:a16="http://schemas.microsoft.com/office/drawing/2014/main" xmlns="" id="{6FF1A959-2F2C-4C2B-9C6C-E2620E137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987" y="-2186416"/>
              <a:ext cx="264355" cy="332077"/>
            </a:xfrm>
            <a:custGeom>
              <a:avLst/>
              <a:gdLst>
                <a:gd name="T0" fmla="*/ 1078 w 1085"/>
                <a:gd name="T1" fmla="*/ 0 h 1364"/>
                <a:gd name="T2" fmla="*/ 31 w 1085"/>
                <a:gd name="T3" fmla="*/ 1332 h 1364"/>
                <a:gd name="T4" fmla="*/ 0 w 1085"/>
                <a:gd name="T5" fmla="*/ 1332 h 1364"/>
                <a:gd name="T6" fmla="*/ 31 w 1085"/>
                <a:gd name="T7" fmla="*/ 1363 h 1364"/>
                <a:gd name="T8" fmla="*/ 1084 w 1085"/>
                <a:gd name="T9" fmla="*/ 6 h 1364"/>
                <a:gd name="T10" fmla="*/ 1084 w 1085"/>
                <a:gd name="T11" fmla="*/ 0 h 1364"/>
                <a:gd name="T12" fmla="*/ 1078 w 1085"/>
                <a:gd name="T13" fmla="*/ 0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5" h="1364">
                  <a:moveTo>
                    <a:pt x="1078" y="0"/>
                  </a:moveTo>
                  <a:lnTo>
                    <a:pt x="31" y="1332"/>
                  </a:lnTo>
                  <a:lnTo>
                    <a:pt x="0" y="1332"/>
                  </a:lnTo>
                  <a:lnTo>
                    <a:pt x="31" y="1363"/>
                  </a:lnTo>
                  <a:lnTo>
                    <a:pt x="1084" y="6"/>
                  </a:lnTo>
                  <a:lnTo>
                    <a:pt x="1084" y="0"/>
                  </a:lnTo>
                  <a:lnTo>
                    <a:pt x="1078" y="0"/>
                  </a:lnTo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163">
              <a:extLst>
                <a:ext uri="{FF2B5EF4-FFF2-40B4-BE49-F238E27FC236}">
                  <a16:creationId xmlns:a16="http://schemas.microsoft.com/office/drawing/2014/main" xmlns="" id="{74CAE814-04B7-4BB9-A125-F5D3CD53D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509" y="-2514194"/>
              <a:ext cx="211698" cy="269745"/>
            </a:xfrm>
            <a:custGeom>
              <a:avLst/>
              <a:gdLst>
                <a:gd name="T0" fmla="*/ 12 w 869"/>
                <a:gd name="T1" fmla="*/ 0 h 1106"/>
                <a:gd name="T2" fmla="*/ 0 w 869"/>
                <a:gd name="T3" fmla="*/ 13 h 1106"/>
                <a:gd name="T4" fmla="*/ 6 w 869"/>
                <a:gd name="T5" fmla="*/ 13 h 1106"/>
                <a:gd name="T6" fmla="*/ 868 w 869"/>
                <a:gd name="T7" fmla="*/ 1105 h 1106"/>
                <a:gd name="T8" fmla="*/ 12 w 869"/>
                <a:gd name="T9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1106">
                  <a:moveTo>
                    <a:pt x="12" y="0"/>
                  </a:moveTo>
                  <a:lnTo>
                    <a:pt x="0" y="13"/>
                  </a:lnTo>
                  <a:lnTo>
                    <a:pt x="6" y="13"/>
                  </a:lnTo>
                  <a:lnTo>
                    <a:pt x="868" y="1105"/>
                  </a:lnTo>
                  <a:lnTo>
                    <a:pt x="12" y="0"/>
                  </a:lnTo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Freeform 164">
              <a:extLst>
                <a:ext uri="{FF2B5EF4-FFF2-40B4-BE49-F238E27FC236}">
                  <a16:creationId xmlns:a16="http://schemas.microsoft.com/office/drawing/2014/main" xmlns="" id="{695C910B-F4E3-4DB2-B9B0-F9EB83E14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750" y="-2510970"/>
              <a:ext cx="511515" cy="649107"/>
            </a:xfrm>
            <a:custGeom>
              <a:avLst/>
              <a:gdLst>
                <a:gd name="T0" fmla="*/ 1055 w 2097"/>
                <a:gd name="T1" fmla="*/ 0 h 2665"/>
                <a:gd name="T2" fmla="*/ 1049 w 2097"/>
                <a:gd name="T3" fmla="*/ 0 h 2665"/>
                <a:gd name="T4" fmla="*/ 6 w 2097"/>
                <a:gd name="T5" fmla="*/ 1332 h 2665"/>
                <a:gd name="T6" fmla="*/ 0 w 2097"/>
                <a:gd name="T7" fmla="*/ 1344 h 2665"/>
                <a:gd name="T8" fmla="*/ 1018 w 2097"/>
                <a:gd name="T9" fmla="*/ 2664 h 2665"/>
                <a:gd name="T10" fmla="*/ 1049 w 2097"/>
                <a:gd name="T11" fmla="*/ 2664 h 2665"/>
                <a:gd name="T12" fmla="*/ 2096 w 2097"/>
                <a:gd name="T13" fmla="*/ 1332 h 2665"/>
                <a:gd name="T14" fmla="*/ 1917 w 2097"/>
                <a:gd name="T15" fmla="*/ 1092 h 2665"/>
                <a:gd name="T16" fmla="*/ 1055 w 2097"/>
                <a:gd name="T17" fmla="*/ 0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7" h="2665">
                  <a:moveTo>
                    <a:pt x="1055" y="0"/>
                  </a:moveTo>
                  <a:lnTo>
                    <a:pt x="1049" y="0"/>
                  </a:lnTo>
                  <a:lnTo>
                    <a:pt x="6" y="1332"/>
                  </a:lnTo>
                  <a:lnTo>
                    <a:pt x="0" y="1344"/>
                  </a:lnTo>
                  <a:lnTo>
                    <a:pt x="1018" y="2664"/>
                  </a:lnTo>
                  <a:lnTo>
                    <a:pt x="1049" y="2664"/>
                  </a:lnTo>
                  <a:lnTo>
                    <a:pt x="2096" y="1332"/>
                  </a:lnTo>
                  <a:lnTo>
                    <a:pt x="1917" y="1092"/>
                  </a:lnTo>
                  <a:lnTo>
                    <a:pt x="1055" y="0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Freeform 166">
              <a:extLst>
                <a:ext uri="{FF2B5EF4-FFF2-40B4-BE49-F238E27FC236}">
                  <a16:creationId xmlns:a16="http://schemas.microsoft.com/office/drawing/2014/main" xmlns="" id="{555C40C1-A18D-4ACD-9481-0546ECC13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138" y="-1615759"/>
              <a:ext cx="1074" cy="2150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0 w 1"/>
                <a:gd name="T5" fmla="*/ 6 h 7"/>
                <a:gd name="T6" fmla="*/ 0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F383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167">
              <a:extLst>
                <a:ext uri="{FF2B5EF4-FFF2-40B4-BE49-F238E27FC236}">
                  <a16:creationId xmlns:a16="http://schemas.microsoft.com/office/drawing/2014/main" xmlns="" id="{4E8B64BF-D0B4-43BB-9284-2B1F21E2A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138" y="-1615759"/>
              <a:ext cx="1074" cy="2150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0 w 1"/>
                <a:gd name="T5" fmla="*/ 6 h 7"/>
                <a:gd name="T6" fmla="*/ 0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F383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Freeform 168">
              <a:extLst>
                <a:ext uri="{FF2B5EF4-FFF2-40B4-BE49-F238E27FC236}">
                  <a16:creationId xmlns:a16="http://schemas.microsoft.com/office/drawing/2014/main" xmlns="" id="{C17B221C-8214-4C0B-BAB7-44D3345EA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1956434"/>
              <a:ext cx="1593649" cy="669527"/>
            </a:xfrm>
            <a:custGeom>
              <a:avLst/>
              <a:gdLst>
                <a:gd name="T0" fmla="*/ 1055 w 6539"/>
                <a:gd name="T1" fmla="*/ 2732 h 2746"/>
                <a:gd name="T2" fmla="*/ 1043 w 6539"/>
                <a:gd name="T3" fmla="*/ 2745 h 2746"/>
                <a:gd name="T4" fmla="*/ 1049 w 6539"/>
                <a:gd name="T5" fmla="*/ 2745 h 2746"/>
                <a:gd name="T6" fmla="*/ 1067 w 6539"/>
                <a:gd name="T7" fmla="*/ 2745 h 2746"/>
                <a:gd name="T8" fmla="*/ 1055 w 6539"/>
                <a:gd name="T9" fmla="*/ 2732 h 2746"/>
                <a:gd name="T10" fmla="*/ 1074 w 6539"/>
                <a:gd name="T11" fmla="*/ 0 h 2746"/>
                <a:gd name="T12" fmla="*/ 1055 w 6539"/>
                <a:gd name="T13" fmla="*/ 0 h 2746"/>
                <a:gd name="T14" fmla="*/ 0 w 6539"/>
                <a:gd name="T15" fmla="*/ 1375 h 2746"/>
                <a:gd name="T16" fmla="*/ 0 w 6539"/>
                <a:gd name="T17" fmla="*/ 1381 h 2746"/>
                <a:gd name="T18" fmla="*/ 1074 w 6539"/>
                <a:gd name="T19" fmla="*/ 0 h 2746"/>
                <a:gd name="T20" fmla="*/ 5471 w 6539"/>
                <a:gd name="T21" fmla="*/ 1400 h 2746"/>
                <a:gd name="T22" fmla="*/ 5471 w 6539"/>
                <a:gd name="T23" fmla="*/ 1394 h 2746"/>
                <a:gd name="T24" fmla="*/ 5471 w 6539"/>
                <a:gd name="T25" fmla="*/ 1400 h 2746"/>
                <a:gd name="T26" fmla="*/ 5483 w 6539"/>
                <a:gd name="T27" fmla="*/ 1394 h 2746"/>
                <a:gd name="T28" fmla="*/ 5483 w 6539"/>
                <a:gd name="T29" fmla="*/ 1394 h 2746"/>
                <a:gd name="T30" fmla="*/ 5483 w 6539"/>
                <a:gd name="T31" fmla="*/ 1394 h 2746"/>
                <a:gd name="T32" fmla="*/ 5483 w 6539"/>
                <a:gd name="T33" fmla="*/ 1394 h 2746"/>
                <a:gd name="T34" fmla="*/ 5483 w 6539"/>
                <a:gd name="T35" fmla="*/ 1394 h 2746"/>
                <a:gd name="T36" fmla="*/ 5483 w 6539"/>
                <a:gd name="T37" fmla="*/ 1394 h 2746"/>
                <a:gd name="T38" fmla="*/ 6538 w 6539"/>
                <a:gd name="T39" fmla="*/ 0 h 2746"/>
                <a:gd name="T40" fmla="*/ 3176 w 6539"/>
                <a:gd name="T41" fmla="*/ 0 h 2746"/>
                <a:gd name="T42" fmla="*/ 2701 w 6539"/>
                <a:gd name="T43" fmla="*/ 604 h 2746"/>
                <a:gd name="T44" fmla="*/ 2701 w 6539"/>
                <a:gd name="T45" fmla="*/ 604 h 2746"/>
                <a:gd name="T46" fmla="*/ 2103 w 6539"/>
                <a:gd name="T47" fmla="*/ 1381 h 2746"/>
                <a:gd name="T48" fmla="*/ 2103 w 6539"/>
                <a:gd name="T49" fmla="*/ 1388 h 2746"/>
                <a:gd name="T50" fmla="*/ 2720 w 6539"/>
                <a:gd name="T51" fmla="*/ 2171 h 2746"/>
                <a:gd name="T52" fmla="*/ 2720 w 6539"/>
                <a:gd name="T53" fmla="*/ 2171 h 2746"/>
                <a:gd name="T54" fmla="*/ 3170 w 6539"/>
                <a:gd name="T55" fmla="*/ 2745 h 2746"/>
                <a:gd name="T56" fmla="*/ 6531 w 6539"/>
                <a:gd name="T57" fmla="*/ 2745 h 2746"/>
                <a:gd name="T58" fmla="*/ 5483 w 6539"/>
                <a:gd name="T59" fmla="*/ 1375 h 2746"/>
                <a:gd name="T60" fmla="*/ 6538 w 6539"/>
                <a:gd name="T61" fmla="*/ 0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539" h="2746">
                  <a:moveTo>
                    <a:pt x="1055" y="2732"/>
                  </a:moveTo>
                  <a:lnTo>
                    <a:pt x="1043" y="2745"/>
                  </a:lnTo>
                  <a:lnTo>
                    <a:pt x="1049" y="2745"/>
                  </a:lnTo>
                  <a:lnTo>
                    <a:pt x="1067" y="2745"/>
                  </a:lnTo>
                  <a:lnTo>
                    <a:pt x="1055" y="2732"/>
                  </a:lnTo>
                  <a:close/>
                  <a:moveTo>
                    <a:pt x="1074" y="0"/>
                  </a:moveTo>
                  <a:lnTo>
                    <a:pt x="1055" y="0"/>
                  </a:lnTo>
                  <a:lnTo>
                    <a:pt x="0" y="1375"/>
                  </a:lnTo>
                  <a:lnTo>
                    <a:pt x="0" y="1381"/>
                  </a:lnTo>
                  <a:lnTo>
                    <a:pt x="1074" y="0"/>
                  </a:lnTo>
                  <a:close/>
                  <a:moveTo>
                    <a:pt x="5471" y="1400"/>
                  </a:moveTo>
                  <a:lnTo>
                    <a:pt x="5471" y="1394"/>
                  </a:lnTo>
                  <a:lnTo>
                    <a:pt x="5471" y="1400"/>
                  </a:lnTo>
                  <a:close/>
                  <a:moveTo>
                    <a:pt x="5483" y="1394"/>
                  </a:moveTo>
                  <a:lnTo>
                    <a:pt x="5483" y="1394"/>
                  </a:lnTo>
                  <a:close/>
                  <a:moveTo>
                    <a:pt x="5483" y="1394"/>
                  </a:moveTo>
                  <a:lnTo>
                    <a:pt x="5483" y="1394"/>
                  </a:lnTo>
                  <a:close/>
                  <a:moveTo>
                    <a:pt x="5483" y="1394"/>
                  </a:moveTo>
                  <a:lnTo>
                    <a:pt x="5483" y="1394"/>
                  </a:lnTo>
                  <a:close/>
                  <a:moveTo>
                    <a:pt x="6538" y="0"/>
                  </a:moveTo>
                  <a:lnTo>
                    <a:pt x="3176" y="0"/>
                  </a:lnTo>
                  <a:lnTo>
                    <a:pt x="2701" y="604"/>
                  </a:lnTo>
                  <a:lnTo>
                    <a:pt x="2701" y="604"/>
                  </a:lnTo>
                  <a:lnTo>
                    <a:pt x="2103" y="1381"/>
                  </a:lnTo>
                  <a:lnTo>
                    <a:pt x="2103" y="1388"/>
                  </a:lnTo>
                  <a:lnTo>
                    <a:pt x="2720" y="2171"/>
                  </a:lnTo>
                  <a:lnTo>
                    <a:pt x="2720" y="2171"/>
                  </a:lnTo>
                  <a:lnTo>
                    <a:pt x="3170" y="2745"/>
                  </a:lnTo>
                  <a:lnTo>
                    <a:pt x="6531" y="2745"/>
                  </a:lnTo>
                  <a:lnTo>
                    <a:pt x="5483" y="1375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Freeform 169">
              <a:extLst>
                <a:ext uri="{FF2B5EF4-FFF2-40B4-BE49-F238E27FC236}">
                  <a16:creationId xmlns:a16="http://schemas.microsoft.com/office/drawing/2014/main" xmlns="" id="{D28B0A5D-C4EB-4A4F-BCD4-1D6EAA3EC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969" y="-1290131"/>
              <a:ext cx="6448" cy="3224"/>
            </a:xfrm>
            <a:custGeom>
              <a:avLst/>
              <a:gdLst>
                <a:gd name="T0" fmla="*/ 12 w 25"/>
                <a:gd name="T1" fmla="*/ 0 h 14"/>
                <a:gd name="T2" fmla="*/ 0 w 25"/>
                <a:gd name="T3" fmla="*/ 13 h 14"/>
                <a:gd name="T4" fmla="*/ 6 w 25"/>
                <a:gd name="T5" fmla="*/ 13 h 14"/>
                <a:gd name="T6" fmla="*/ 24 w 25"/>
                <a:gd name="T7" fmla="*/ 13 h 14"/>
                <a:gd name="T8" fmla="*/ 12 w 2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4">
                  <a:moveTo>
                    <a:pt x="12" y="0"/>
                  </a:moveTo>
                  <a:lnTo>
                    <a:pt x="0" y="13"/>
                  </a:lnTo>
                  <a:lnTo>
                    <a:pt x="6" y="13"/>
                  </a:lnTo>
                  <a:lnTo>
                    <a:pt x="24" y="13"/>
                  </a:lnTo>
                  <a:lnTo>
                    <a:pt x="12" y="0"/>
                  </a:lnTo>
                </a:path>
              </a:pathLst>
            </a:custGeom>
            <a:solidFill>
              <a:srgbClr val="F383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Freeform 170">
              <a:extLst>
                <a:ext uri="{FF2B5EF4-FFF2-40B4-BE49-F238E27FC236}">
                  <a16:creationId xmlns:a16="http://schemas.microsoft.com/office/drawing/2014/main" xmlns="" id="{1E3F1EB6-6CE7-4FA4-85FB-6300BBF56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1956434"/>
              <a:ext cx="262205" cy="336376"/>
            </a:xfrm>
            <a:custGeom>
              <a:avLst/>
              <a:gdLst>
                <a:gd name="T0" fmla="*/ 1074 w 1075"/>
                <a:gd name="T1" fmla="*/ 0 h 1382"/>
                <a:gd name="T2" fmla="*/ 1055 w 1075"/>
                <a:gd name="T3" fmla="*/ 0 h 1382"/>
                <a:gd name="T4" fmla="*/ 0 w 1075"/>
                <a:gd name="T5" fmla="*/ 1375 h 1382"/>
                <a:gd name="T6" fmla="*/ 0 w 1075"/>
                <a:gd name="T7" fmla="*/ 1381 h 1382"/>
                <a:gd name="T8" fmla="*/ 1074 w 1075"/>
                <a:gd name="T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5" h="1382">
                  <a:moveTo>
                    <a:pt x="1074" y="0"/>
                  </a:moveTo>
                  <a:lnTo>
                    <a:pt x="1055" y="0"/>
                  </a:lnTo>
                  <a:lnTo>
                    <a:pt x="0" y="1375"/>
                  </a:lnTo>
                  <a:lnTo>
                    <a:pt x="0" y="1381"/>
                  </a:lnTo>
                  <a:lnTo>
                    <a:pt x="1074" y="0"/>
                  </a:lnTo>
                </a:path>
              </a:pathLst>
            </a:custGeom>
            <a:solidFill>
              <a:srgbClr val="F383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Freeform 186">
              <a:extLst>
                <a:ext uri="{FF2B5EF4-FFF2-40B4-BE49-F238E27FC236}">
                  <a16:creationId xmlns:a16="http://schemas.microsoft.com/office/drawing/2014/main" xmlns="" id="{655219A4-EC75-4528-9E77-E0882FB85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4668" y="-1956434"/>
              <a:ext cx="583514" cy="669527"/>
            </a:xfrm>
            <a:custGeom>
              <a:avLst/>
              <a:gdLst>
                <a:gd name="T0" fmla="*/ 1327 w 2395"/>
                <a:gd name="T1" fmla="*/ 1400 h 2746"/>
                <a:gd name="T2" fmla="*/ 1327 w 2395"/>
                <a:gd name="T3" fmla="*/ 1394 h 2746"/>
                <a:gd name="T4" fmla="*/ 1327 w 2395"/>
                <a:gd name="T5" fmla="*/ 1400 h 2746"/>
                <a:gd name="T6" fmla="*/ 1339 w 2395"/>
                <a:gd name="T7" fmla="*/ 1394 h 2746"/>
                <a:gd name="T8" fmla="*/ 1339 w 2395"/>
                <a:gd name="T9" fmla="*/ 1394 h 2746"/>
                <a:gd name="T10" fmla="*/ 1339 w 2395"/>
                <a:gd name="T11" fmla="*/ 1394 h 2746"/>
                <a:gd name="T12" fmla="*/ 1339 w 2395"/>
                <a:gd name="T13" fmla="*/ 1394 h 2746"/>
                <a:gd name="T14" fmla="*/ 1339 w 2395"/>
                <a:gd name="T15" fmla="*/ 1394 h 2746"/>
                <a:gd name="T16" fmla="*/ 1339 w 2395"/>
                <a:gd name="T17" fmla="*/ 1394 h 2746"/>
                <a:gd name="T18" fmla="*/ 2394 w 2395"/>
                <a:gd name="T19" fmla="*/ 0 h 2746"/>
                <a:gd name="T20" fmla="*/ 1055 w 2395"/>
                <a:gd name="T21" fmla="*/ 0 h 2746"/>
                <a:gd name="T22" fmla="*/ 0 w 2395"/>
                <a:gd name="T23" fmla="*/ 1375 h 2746"/>
                <a:gd name="T24" fmla="*/ 1049 w 2395"/>
                <a:gd name="T25" fmla="*/ 2745 h 2746"/>
                <a:gd name="T26" fmla="*/ 2388 w 2395"/>
                <a:gd name="T27" fmla="*/ 2745 h 2746"/>
                <a:gd name="T28" fmla="*/ 1339 w 2395"/>
                <a:gd name="T29" fmla="*/ 1375 h 2746"/>
                <a:gd name="T30" fmla="*/ 2394 w 2395"/>
                <a:gd name="T31" fmla="*/ 0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5" h="2746">
                  <a:moveTo>
                    <a:pt x="1327" y="1400"/>
                  </a:moveTo>
                  <a:lnTo>
                    <a:pt x="1327" y="1394"/>
                  </a:lnTo>
                  <a:lnTo>
                    <a:pt x="1327" y="1400"/>
                  </a:lnTo>
                  <a:close/>
                  <a:moveTo>
                    <a:pt x="1339" y="1394"/>
                  </a:moveTo>
                  <a:lnTo>
                    <a:pt x="1339" y="1394"/>
                  </a:lnTo>
                  <a:close/>
                  <a:moveTo>
                    <a:pt x="1339" y="1394"/>
                  </a:moveTo>
                  <a:lnTo>
                    <a:pt x="1339" y="1394"/>
                  </a:lnTo>
                  <a:close/>
                  <a:moveTo>
                    <a:pt x="1339" y="1394"/>
                  </a:moveTo>
                  <a:lnTo>
                    <a:pt x="1339" y="1394"/>
                  </a:lnTo>
                  <a:close/>
                  <a:moveTo>
                    <a:pt x="2394" y="0"/>
                  </a:moveTo>
                  <a:lnTo>
                    <a:pt x="1055" y="0"/>
                  </a:lnTo>
                  <a:lnTo>
                    <a:pt x="0" y="1375"/>
                  </a:lnTo>
                  <a:lnTo>
                    <a:pt x="1049" y="2745"/>
                  </a:lnTo>
                  <a:lnTo>
                    <a:pt x="2388" y="2745"/>
                  </a:lnTo>
                  <a:lnTo>
                    <a:pt x="1339" y="1375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Freeform 246">
              <a:extLst>
                <a:ext uri="{FF2B5EF4-FFF2-40B4-BE49-F238E27FC236}">
                  <a16:creationId xmlns:a16="http://schemas.microsoft.com/office/drawing/2014/main" xmlns="" id="{7D32C638-298C-48B7-BAC5-A13EE000A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472" y="-3673774"/>
              <a:ext cx="583514" cy="669527"/>
            </a:xfrm>
            <a:custGeom>
              <a:avLst/>
              <a:gdLst>
                <a:gd name="T0" fmla="*/ 1054 w 2394"/>
                <a:gd name="T1" fmla="*/ 1381 h 2746"/>
                <a:gd name="T2" fmla="*/ 1054 w 2394"/>
                <a:gd name="T3" fmla="*/ 1381 h 2746"/>
                <a:gd name="T4" fmla="*/ 1054 w 2394"/>
                <a:gd name="T5" fmla="*/ 1381 h 2746"/>
                <a:gd name="T6" fmla="*/ 1054 w 2394"/>
                <a:gd name="T7" fmla="*/ 1381 h 2746"/>
                <a:gd name="T8" fmla="*/ 1054 w 2394"/>
                <a:gd name="T9" fmla="*/ 1381 h 2746"/>
                <a:gd name="T10" fmla="*/ 1054 w 2394"/>
                <a:gd name="T11" fmla="*/ 1381 h 2746"/>
                <a:gd name="T12" fmla="*/ 1067 w 2394"/>
                <a:gd name="T13" fmla="*/ 1375 h 2746"/>
                <a:gd name="T14" fmla="*/ 1067 w 2394"/>
                <a:gd name="T15" fmla="*/ 1375 h 2746"/>
                <a:gd name="T16" fmla="*/ 1350 w 2394"/>
                <a:gd name="T17" fmla="*/ 0 h 2746"/>
                <a:gd name="T18" fmla="*/ 6 w 2394"/>
                <a:gd name="T19" fmla="*/ 0 h 2746"/>
                <a:gd name="T20" fmla="*/ 1054 w 2394"/>
                <a:gd name="T21" fmla="*/ 1369 h 2746"/>
                <a:gd name="T22" fmla="*/ 0 w 2394"/>
                <a:gd name="T23" fmla="*/ 2745 h 2746"/>
                <a:gd name="T24" fmla="*/ 1344 w 2394"/>
                <a:gd name="T25" fmla="*/ 2745 h 2746"/>
                <a:gd name="T26" fmla="*/ 2393 w 2394"/>
                <a:gd name="T27" fmla="*/ 1369 h 2746"/>
                <a:gd name="T28" fmla="*/ 1350 w 2394"/>
                <a:gd name="T29" fmla="*/ 0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4" h="2746">
                  <a:moveTo>
                    <a:pt x="1054" y="1381"/>
                  </a:moveTo>
                  <a:lnTo>
                    <a:pt x="1054" y="1381"/>
                  </a:lnTo>
                  <a:close/>
                  <a:moveTo>
                    <a:pt x="1054" y="1381"/>
                  </a:moveTo>
                  <a:lnTo>
                    <a:pt x="1054" y="1381"/>
                  </a:lnTo>
                  <a:close/>
                  <a:moveTo>
                    <a:pt x="1054" y="1381"/>
                  </a:moveTo>
                  <a:lnTo>
                    <a:pt x="1054" y="1381"/>
                  </a:lnTo>
                  <a:close/>
                  <a:moveTo>
                    <a:pt x="1067" y="1375"/>
                  </a:moveTo>
                  <a:lnTo>
                    <a:pt x="1067" y="1375"/>
                  </a:lnTo>
                  <a:close/>
                  <a:moveTo>
                    <a:pt x="1350" y="0"/>
                  </a:moveTo>
                  <a:lnTo>
                    <a:pt x="6" y="0"/>
                  </a:lnTo>
                  <a:lnTo>
                    <a:pt x="1054" y="1369"/>
                  </a:lnTo>
                  <a:lnTo>
                    <a:pt x="0" y="2745"/>
                  </a:lnTo>
                  <a:lnTo>
                    <a:pt x="1344" y="2745"/>
                  </a:lnTo>
                  <a:lnTo>
                    <a:pt x="2393" y="1369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304">
              <a:extLst>
                <a:ext uri="{FF2B5EF4-FFF2-40B4-BE49-F238E27FC236}">
                  <a16:creationId xmlns:a16="http://schemas.microsoft.com/office/drawing/2014/main" xmlns="" id="{C54965B5-C825-45D1-A32B-1DC4E146F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417" y="-1286907"/>
              <a:ext cx="689901" cy="228907"/>
            </a:xfrm>
            <a:custGeom>
              <a:avLst/>
              <a:gdLst>
                <a:gd name="T0" fmla="*/ 2103 w 2832"/>
                <a:gd name="T1" fmla="*/ 0 h 938"/>
                <a:gd name="T2" fmla="*/ 0 w 2832"/>
                <a:gd name="T3" fmla="*/ 0 h 938"/>
                <a:gd name="T4" fmla="*/ 727 w 2832"/>
                <a:gd name="T5" fmla="*/ 937 h 938"/>
                <a:gd name="T6" fmla="*/ 2831 w 2832"/>
                <a:gd name="T7" fmla="*/ 937 h 938"/>
                <a:gd name="T8" fmla="*/ 2103 w 2832"/>
                <a:gd name="T9" fmla="*/ 0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938">
                  <a:moveTo>
                    <a:pt x="2103" y="0"/>
                  </a:moveTo>
                  <a:lnTo>
                    <a:pt x="0" y="0"/>
                  </a:lnTo>
                  <a:lnTo>
                    <a:pt x="727" y="937"/>
                  </a:lnTo>
                  <a:lnTo>
                    <a:pt x="2831" y="937"/>
                  </a:lnTo>
                  <a:lnTo>
                    <a:pt x="2103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306">
              <a:extLst>
                <a:ext uri="{FF2B5EF4-FFF2-40B4-BE49-F238E27FC236}">
                  <a16:creationId xmlns:a16="http://schemas.microsoft.com/office/drawing/2014/main" xmlns="" id="{0281E7DA-28D9-4198-B769-84C5D0B49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194" y="-1618984"/>
              <a:ext cx="515813" cy="333152"/>
            </a:xfrm>
            <a:custGeom>
              <a:avLst/>
              <a:gdLst>
                <a:gd name="T0" fmla="*/ 1048 w 2116"/>
                <a:gd name="T1" fmla="*/ 0 h 1365"/>
                <a:gd name="T2" fmla="*/ 1035 w 2116"/>
                <a:gd name="T3" fmla="*/ 13 h 1365"/>
                <a:gd name="T4" fmla="*/ 0 w 2116"/>
                <a:gd name="T5" fmla="*/ 1351 h 1365"/>
                <a:gd name="T6" fmla="*/ 12 w 2116"/>
                <a:gd name="T7" fmla="*/ 1364 h 1365"/>
                <a:gd name="T8" fmla="*/ 2115 w 2116"/>
                <a:gd name="T9" fmla="*/ 1364 h 1365"/>
                <a:gd name="T10" fmla="*/ 1665 w 2116"/>
                <a:gd name="T11" fmla="*/ 790 h 1365"/>
                <a:gd name="T12" fmla="*/ 1665 w 2116"/>
                <a:gd name="T13" fmla="*/ 790 h 1365"/>
                <a:gd name="T14" fmla="*/ 1048 w 2116"/>
                <a:gd name="T15" fmla="*/ 7 h 1365"/>
                <a:gd name="T16" fmla="*/ 1048 w 2116"/>
                <a:gd name="T17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6" h="1365">
                  <a:moveTo>
                    <a:pt x="1048" y="0"/>
                  </a:moveTo>
                  <a:lnTo>
                    <a:pt x="1035" y="13"/>
                  </a:lnTo>
                  <a:lnTo>
                    <a:pt x="0" y="1351"/>
                  </a:lnTo>
                  <a:lnTo>
                    <a:pt x="12" y="1364"/>
                  </a:lnTo>
                  <a:lnTo>
                    <a:pt x="2115" y="1364"/>
                  </a:lnTo>
                  <a:lnTo>
                    <a:pt x="1665" y="790"/>
                  </a:lnTo>
                  <a:lnTo>
                    <a:pt x="1665" y="790"/>
                  </a:lnTo>
                  <a:lnTo>
                    <a:pt x="1048" y="7"/>
                  </a:lnTo>
                  <a:lnTo>
                    <a:pt x="1048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308">
              <a:extLst>
                <a:ext uri="{FF2B5EF4-FFF2-40B4-BE49-F238E27FC236}">
                  <a16:creationId xmlns:a16="http://schemas.microsoft.com/office/drawing/2014/main" xmlns="" id="{49DD1E78-6634-4A91-873F-5E1F1218F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137" y="-2175669"/>
              <a:ext cx="949956" cy="889836"/>
            </a:xfrm>
            <a:custGeom>
              <a:avLst/>
              <a:gdLst>
                <a:gd name="T0" fmla="*/ 12 w 3898"/>
                <a:gd name="T1" fmla="*/ 2295 h 3653"/>
                <a:gd name="T2" fmla="*/ 12 w 3898"/>
                <a:gd name="T3" fmla="*/ 2295 h 3653"/>
                <a:gd name="T4" fmla="*/ 12 w 3898"/>
                <a:gd name="T5" fmla="*/ 2295 h 3653"/>
                <a:gd name="T6" fmla="*/ 12 w 3898"/>
                <a:gd name="T7" fmla="*/ 2295 h 3653"/>
                <a:gd name="T8" fmla="*/ 12 w 3898"/>
                <a:gd name="T9" fmla="*/ 2282 h 3653"/>
                <a:gd name="T10" fmla="*/ 0 w 3898"/>
                <a:gd name="T11" fmla="*/ 2301 h 3653"/>
                <a:gd name="T12" fmla="*/ 1049 w 3898"/>
                <a:gd name="T13" fmla="*/ 3652 h 3653"/>
                <a:gd name="T14" fmla="*/ 1055 w 3898"/>
                <a:gd name="T15" fmla="*/ 3646 h 3653"/>
                <a:gd name="T16" fmla="*/ 191 w 3898"/>
                <a:gd name="T17" fmla="*/ 2511 h 3653"/>
                <a:gd name="T18" fmla="*/ 12 w 3898"/>
                <a:gd name="T19" fmla="*/ 2289 h 3653"/>
                <a:gd name="T20" fmla="*/ 12 w 3898"/>
                <a:gd name="T21" fmla="*/ 2289 h 3653"/>
                <a:gd name="T22" fmla="*/ 12 w 3898"/>
                <a:gd name="T23" fmla="*/ 2282 h 3653"/>
                <a:gd name="T24" fmla="*/ 12 w 3898"/>
                <a:gd name="T25" fmla="*/ 2289 h 3653"/>
                <a:gd name="T26" fmla="*/ 12 w 3898"/>
                <a:gd name="T27" fmla="*/ 2282 h 3653"/>
                <a:gd name="T28" fmla="*/ 3897 w 3898"/>
                <a:gd name="T29" fmla="*/ 0 h 3653"/>
                <a:gd name="T30" fmla="*/ 1794 w 3898"/>
                <a:gd name="T31" fmla="*/ 0 h 3653"/>
                <a:gd name="T32" fmla="*/ 1086 w 3898"/>
                <a:gd name="T33" fmla="*/ 901 h 3653"/>
                <a:gd name="T34" fmla="*/ 3188 w 3898"/>
                <a:gd name="T35" fmla="*/ 901 h 3653"/>
                <a:gd name="T36" fmla="*/ 3897 w 3898"/>
                <a:gd name="T37" fmla="*/ 0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8" h="3653">
                  <a:moveTo>
                    <a:pt x="12" y="2295"/>
                  </a:moveTo>
                  <a:lnTo>
                    <a:pt x="12" y="2295"/>
                  </a:lnTo>
                  <a:close/>
                  <a:moveTo>
                    <a:pt x="12" y="2295"/>
                  </a:moveTo>
                  <a:lnTo>
                    <a:pt x="12" y="2295"/>
                  </a:lnTo>
                  <a:close/>
                  <a:moveTo>
                    <a:pt x="12" y="2282"/>
                  </a:moveTo>
                  <a:lnTo>
                    <a:pt x="0" y="2301"/>
                  </a:lnTo>
                  <a:lnTo>
                    <a:pt x="1049" y="3652"/>
                  </a:lnTo>
                  <a:lnTo>
                    <a:pt x="1055" y="3646"/>
                  </a:lnTo>
                  <a:lnTo>
                    <a:pt x="191" y="2511"/>
                  </a:lnTo>
                  <a:lnTo>
                    <a:pt x="12" y="2289"/>
                  </a:lnTo>
                  <a:lnTo>
                    <a:pt x="12" y="2289"/>
                  </a:lnTo>
                  <a:lnTo>
                    <a:pt x="12" y="2282"/>
                  </a:lnTo>
                  <a:lnTo>
                    <a:pt x="12" y="2289"/>
                  </a:lnTo>
                  <a:lnTo>
                    <a:pt x="12" y="2282"/>
                  </a:lnTo>
                  <a:close/>
                  <a:moveTo>
                    <a:pt x="3897" y="0"/>
                  </a:moveTo>
                  <a:lnTo>
                    <a:pt x="1794" y="0"/>
                  </a:lnTo>
                  <a:lnTo>
                    <a:pt x="1086" y="901"/>
                  </a:lnTo>
                  <a:lnTo>
                    <a:pt x="3188" y="901"/>
                  </a:lnTo>
                  <a:lnTo>
                    <a:pt x="3897" y="0"/>
                  </a:lnTo>
                  <a:close/>
                </a:path>
              </a:pathLst>
            </a:custGeom>
            <a:solidFill>
              <a:srgbClr val="F0618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Freeform 309">
              <a:extLst>
                <a:ext uri="{FF2B5EF4-FFF2-40B4-BE49-F238E27FC236}">
                  <a16:creationId xmlns:a16="http://schemas.microsoft.com/office/drawing/2014/main" xmlns="" id="{ADCDCA9A-6819-4419-A440-2FD871A1A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1615759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0618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Freeform 310">
              <a:extLst>
                <a:ext uri="{FF2B5EF4-FFF2-40B4-BE49-F238E27FC236}">
                  <a16:creationId xmlns:a16="http://schemas.microsoft.com/office/drawing/2014/main" xmlns="" id="{709B0268-1BCC-493D-B605-2128B9F5D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1615759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0618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Freeform 311">
              <a:extLst>
                <a:ext uri="{FF2B5EF4-FFF2-40B4-BE49-F238E27FC236}">
                  <a16:creationId xmlns:a16="http://schemas.microsoft.com/office/drawing/2014/main" xmlns="" id="{09C268DF-73A5-45C9-A68B-B2BDD4D3C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137" y="-1618984"/>
              <a:ext cx="256831" cy="334226"/>
            </a:xfrm>
            <a:custGeom>
              <a:avLst/>
              <a:gdLst>
                <a:gd name="T0" fmla="*/ 12 w 1056"/>
                <a:gd name="T1" fmla="*/ 0 h 1371"/>
                <a:gd name="T2" fmla="*/ 0 w 1056"/>
                <a:gd name="T3" fmla="*/ 19 h 1371"/>
                <a:gd name="T4" fmla="*/ 1049 w 1056"/>
                <a:gd name="T5" fmla="*/ 1370 h 1371"/>
                <a:gd name="T6" fmla="*/ 1055 w 1056"/>
                <a:gd name="T7" fmla="*/ 1364 h 1371"/>
                <a:gd name="T8" fmla="*/ 191 w 1056"/>
                <a:gd name="T9" fmla="*/ 229 h 1371"/>
                <a:gd name="T10" fmla="*/ 12 w 1056"/>
                <a:gd name="T11" fmla="*/ 7 h 1371"/>
                <a:gd name="T12" fmla="*/ 12 w 1056"/>
                <a:gd name="T13" fmla="*/ 7 h 1371"/>
                <a:gd name="T14" fmla="*/ 12 w 1056"/>
                <a:gd name="T15" fmla="*/ 0 h 1371"/>
                <a:gd name="T16" fmla="*/ 12 w 1056"/>
                <a:gd name="T17" fmla="*/ 7 h 1371"/>
                <a:gd name="T18" fmla="*/ 12 w 1056"/>
                <a:gd name="T19" fmla="*/ 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6" h="1371">
                  <a:moveTo>
                    <a:pt x="12" y="0"/>
                  </a:moveTo>
                  <a:lnTo>
                    <a:pt x="0" y="19"/>
                  </a:lnTo>
                  <a:lnTo>
                    <a:pt x="1049" y="1370"/>
                  </a:lnTo>
                  <a:lnTo>
                    <a:pt x="1055" y="1364"/>
                  </a:lnTo>
                  <a:lnTo>
                    <a:pt x="191" y="22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0"/>
                  </a:lnTo>
                  <a:lnTo>
                    <a:pt x="12" y="7"/>
                  </a:lnTo>
                  <a:lnTo>
                    <a:pt x="12" y="0"/>
                  </a:lnTo>
                </a:path>
              </a:pathLst>
            </a:custGeom>
            <a:solidFill>
              <a:srgbClr val="F0618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Freeform 312">
              <a:extLst>
                <a:ext uri="{FF2B5EF4-FFF2-40B4-BE49-F238E27FC236}">
                  <a16:creationId xmlns:a16="http://schemas.microsoft.com/office/drawing/2014/main" xmlns="" id="{C39C1FFA-7B1F-4D71-BD89-37CED9663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492" y="-2175669"/>
              <a:ext cx="685602" cy="220310"/>
            </a:xfrm>
            <a:custGeom>
              <a:avLst/>
              <a:gdLst>
                <a:gd name="T0" fmla="*/ 2811 w 2812"/>
                <a:gd name="T1" fmla="*/ 0 h 902"/>
                <a:gd name="T2" fmla="*/ 708 w 2812"/>
                <a:gd name="T3" fmla="*/ 0 h 902"/>
                <a:gd name="T4" fmla="*/ 0 w 2812"/>
                <a:gd name="T5" fmla="*/ 901 h 902"/>
                <a:gd name="T6" fmla="*/ 2102 w 2812"/>
                <a:gd name="T7" fmla="*/ 901 h 902"/>
                <a:gd name="T8" fmla="*/ 2811 w 2812"/>
                <a:gd name="T9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2" h="902">
                  <a:moveTo>
                    <a:pt x="2811" y="0"/>
                  </a:moveTo>
                  <a:lnTo>
                    <a:pt x="708" y="0"/>
                  </a:lnTo>
                  <a:lnTo>
                    <a:pt x="0" y="901"/>
                  </a:lnTo>
                  <a:lnTo>
                    <a:pt x="2102" y="901"/>
                  </a:lnTo>
                  <a:lnTo>
                    <a:pt x="2811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Freeform 313">
              <a:extLst>
                <a:ext uri="{FF2B5EF4-FFF2-40B4-BE49-F238E27FC236}">
                  <a16:creationId xmlns:a16="http://schemas.microsoft.com/office/drawing/2014/main" xmlns="" id="{F8442B45-1E75-4753-8251-464FFBC05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1956434"/>
              <a:ext cx="773721" cy="669527"/>
            </a:xfrm>
            <a:custGeom>
              <a:avLst/>
              <a:gdLst>
                <a:gd name="T0" fmla="*/ 179 w 3177"/>
                <a:gd name="T1" fmla="*/ 1610 h 2746"/>
                <a:gd name="T2" fmla="*/ 1043 w 3177"/>
                <a:gd name="T3" fmla="*/ 2745 h 2746"/>
                <a:gd name="T4" fmla="*/ 1055 w 3177"/>
                <a:gd name="T5" fmla="*/ 2732 h 2746"/>
                <a:gd name="T6" fmla="*/ 179 w 3177"/>
                <a:gd name="T7" fmla="*/ 1610 h 2746"/>
                <a:gd name="T8" fmla="*/ 3176 w 3177"/>
                <a:gd name="T9" fmla="*/ 0 h 2746"/>
                <a:gd name="T10" fmla="*/ 1074 w 3177"/>
                <a:gd name="T11" fmla="*/ 0 h 2746"/>
                <a:gd name="T12" fmla="*/ 0 w 3177"/>
                <a:gd name="T13" fmla="*/ 1381 h 2746"/>
                <a:gd name="T14" fmla="*/ 0 w 3177"/>
                <a:gd name="T15" fmla="*/ 1381 h 2746"/>
                <a:gd name="T16" fmla="*/ 1055 w 3177"/>
                <a:gd name="T17" fmla="*/ 37 h 2746"/>
                <a:gd name="T18" fmla="*/ 2103 w 3177"/>
                <a:gd name="T19" fmla="*/ 1381 h 2746"/>
                <a:gd name="T20" fmla="*/ 2701 w 3177"/>
                <a:gd name="T21" fmla="*/ 604 h 2746"/>
                <a:gd name="T22" fmla="*/ 2701 w 3177"/>
                <a:gd name="T23" fmla="*/ 604 h 2746"/>
                <a:gd name="T24" fmla="*/ 3176 w 3177"/>
                <a:gd name="T25" fmla="*/ 0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7" h="2746">
                  <a:moveTo>
                    <a:pt x="179" y="1610"/>
                  </a:moveTo>
                  <a:lnTo>
                    <a:pt x="1043" y="2745"/>
                  </a:lnTo>
                  <a:lnTo>
                    <a:pt x="1055" y="2732"/>
                  </a:lnTo>
                  <a:lnTo>
                    <a:pt x="179" y="1610"/>
                  </a:lnTo>
                  <a:close/>
                  <a:moveTo>
                    <a:pt x="3176" y="0"/>
                  </a:moveTo>
                  <a:lnTo>
                    <a:pt x="1074" y="0"/>
                  </a:lnTo>
                  <a:lnTo>
                    <a:pt x="0" y="1381"/>
                  </a:lnTo>
                  <a:lnTo>
                    <a:pt x="0" y="1381"/>
                  </a:lnTo>
                  <a:lnTo>
                    <a:pt x="1055" y="37"/>
                  </a:lnTo>
                  <a:lnTo>
                    <a:pt x="2103" y="1381"/>
                  </a:lnTo>
                  <a:lnTo>
                    <a:pt x="2701" y="604"/>
                  </a:lnTo>
                  <a:lnTo>
                    <a:pt x="2701" y="60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EE3F8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Freeform 314">
              <a:extLst>
                <a:ext uri="{FF2B5EF4-FFF2-40B4-BE49-F238E27FC236}">
                  <a16:creationId xmlns:a16="http://schemas.microsoft.com/office/drawing/2014/main" xmlns="" id="{0B77D63E-4AFF-49A4-83C1-076FC08CF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345" y="-1563101"/>
              <a:ext cx="213847" cy="277268"/>
            </a:xfrm>
            <a:custGeom>
              <a:avLst/>
              <a:gdLst>
                <a:gd name="T0" fmla="*/ 0 w 877"/>
                <a:gd name="T1" fmla="*/ 0 h 1136"/>
                <a:gd name="T2" fmla="*/ 864 w 877"/>
                <a:gd name="T3" fmla="*/ 1135 h 1136"/>
                <a:gd name="T4" fmla="*/ 876 w 877"/>
                <a:gd name="T5" fmla="*/ 1122 h 1136"/>
                <a:gd name="T6" fmla="*/ 0 w 877"/>
                <a:gd name="T7" fmla="*/ 0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1136">
                  <a:moveTo>
                    <a:pt x="0" y="0"/>
                  </a:moveTo>
                  <a:lnTo>
                    <a:pt x="864" y="1135"/>
                  </a:lnTo>
                  <a:lnTo>
                    <a:pt x="876" y="1122"/>
                  </a:lnTo>
                  <a:lnTo>
                    <a:pt x="0" y="0"/>
                  </a:lnTo>
                </a:path>
              </a:pathLst>
            </a:custGeom>
            <a:solidFill>
              <a:srgbClr val="EE3F8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Freeform 315">
              <a:extLst>
                <a:ext uri="{FF2B5EF4-FFF2-40B4-BE49-F238E27FC236}">
                  <a16:creationId xmlns:a16="http://schemas.microsoft.com/office/drawing/2014/main" xmlns="" id="{F8008C77-6222-4361-AD17-902027DFE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1956434"/>
              <a:ext cx="773721" cy="336376"/>
            </a:xfrm>
            <a:custGeom>
              <a:avLst/>
              <a:gdLst>
                <a:gd name="T0" fmla="*/ 3176 w 3177"/>
                <a:gd name="T1" fmla="*/ 0 h 1382"/>
                <a:gd name="T2" fmla="*/ 1074 w 3177"/>
                <a:gd name="T3" fmla="*/ 0 h 1382"/>
                <a:gd name="T4" fmla="*/ 0 w 3177"/>
                <a:gd name="T5" fmla="*/ 1381 h 1382"/>
                <a:gd name="T6" fmla="*/ 0 w 3177"/>
                <a:gd name="T7" fmla="*/ 1381 h 1382"/>
                <a:gd name="T8" fmla="*/ 1055 w 3177"/>
                <a:gd name="T9" fmla="*/ 37 h 1382"/>
                <a:gd name="T10" fmla="*/ 2103 w 3177"/>
                <a:gd name="T11" fmla="*/ 1381 h 1382"/>
                <a:gd name="T12" fmla="*/ 2701 w 3177"/>
                <a:gd name="T13" fmla="*/ 604 h 1382"/>
                <a:gd name="T14" fmla="*/ 2701 w 3177"/>
                <a:gd name="T15" fmla="*/ 604 h 1382"/>
                <a:gd name="T16" fmla="*/ 3176 w 3177"/>
                <a:gd name="T17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7" h="1382">
                  <a:moveTo>
                    <a:pt x="3176" y="0"/>
                  </a:moveTo>
                  <a:lnTo>
                    <a:pt x="1074" y="0"/>
                  </a:lnTo>
                  <a:lnTo>
                    <a:pt x="0" y="1381"/>
                  </a:lnTo>
                  <a:lnTo>
                    <a:pt x="0" y="1381"/>
                  </a:lnTo>
                  <a:lnTo>
                    <a:pt x="1055" y="37"/>
                  </a:lnTo>
                  <a:lnTo>
                    <a:pt x="2103" y="1381"/>
                  </a:lnTo>
                  <a:lnTo>
                    <a:pt x="2701" y="604"/>
                  </a:lnTo>
                  <a:lnTo>
                    <a:pt x="2701" y="604"/>
                  </a:lnTo>
                  <a:lnTo>
                    <a:pt x="3176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Freeform 316">
              <a:extLst>
                <a:ext uri="{FF2B5EF4-FFF2-40B4-BE49-F238E27FC236}">
                  <a16:creationId xmlns:a16="http://schemas.microsoft.com/office/drawing/2014/main" xmlns="" id="{67769232-75DF-451D-97B1-7DD23BD86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1615759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E3F8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317">
              <a:extLst>
                <a:ext uri="{FF2B5EF4-FFF2-40B4-BE49-F238E27FC236}">
                  <a16:creationId xmlns:a16="http://schemas.microsoft.com/office/drawing/2014/main" xmlns="" id="{B30F92F4-B2CB-4039-9A89-BD05BD6F0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1615759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E3F8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Freeform 318">
              <a:extLst>
                <a:ext uri="{FF2B5EF4-FFF2-40B4-BE49-F238E27FC236}">
                  <a16:creationId xmlns:a16="http://schemas.microsoft.com/office/drawing/2014/main" xmlns="" id="{BC684318-29A3-4678-BE64-D83AC7CC7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1615759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E3F8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Freeform 319">
              <a:extLst>
                <a:ext uri="{FF2B5EF4-FFF2-40B4-BE49-F238E27FC236}">
                  <a16:creationId xmlns:a16="http://schemas.microsoft.com/office/drawing/2014/main" xmlns="" id="{9D4B2D5A-8F4D-4D1C-8258-DB4D14B3F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1615759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EE3F8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320">
              <a:extLst>
                <a:ext uri="{FF2B5EF4-FFF2-40B4-BE49-F238E27FC236}">
                  <a16:creationId xmlns:a16="http://schemas.microsoft.com/office/drawing/2014/main" xmlns="" id="{0F785B0F-B7AF-45B3-80E6-DAA8BD4E4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138" y="-1614685"/>
              <a:ext cx="1074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0618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Freeform 321">
              <a:extLst>
                <a:ext uri="{FF2B5EF4-FFF2-40B4-BE49-F238E27FC236}">
                  <a16:creationId xmlns:a16="http://schemas.microsoft.com/office/drawing/2014/main" xmlns="" id="{E10950D2-8BBA-4F4F-92CA-0BA119037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138" y="-1614685"/>
              <a:ext cx="1074" cy="10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0618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Freeform 322">
              <a:extLst>
                <a:ext uri="{FF2B5EF4-FFF2-40B4-BE49-F238E27FC236}">
                  <a16:creationId xmlns:a16="http://schemas.microsoft.com/office/drawing/2014/main" xmlns="" id="{54C68C45-5484-4143-B8C7-DEC75A44A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1618985"/>
              <a:ext cx="44059" cy="55884"/>
            </a:xfrm>
            <a:custGeom>
              <a:avLst/>
              <a:gdLst>
                <a:gd name="T0" fmla="*/ 0 w 180"/>
                <a:gd name="T1" fmla="*/ 0 h 230"/>
                <a:gd name="T2" fmla="*/ 0 w 180"/>
                <a:gd name="T3" fmla="*/ 7 h 230"/>
                <a:gd name="T4" fmla="*/ 179 w 180"/>
                <a:gd name="T5" fmla="*/ 229 h 230"/>
                <a:gd name="T6" fmla="*/ 0 w 180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230">
                  <a:moveTo>
                    <a:pt x="0" y="0"/>
                  </a:moveTo>
                  <a:lnTo>
                    <a:pt x="0" y="7"/>
                  </a:lnTo>
                  <a:lnTo>
                    <a:pt x="179" y="229"/>
                  </a:lnTo>
                  <a:lnTo>
                    <a:pt x="0" y="0"/>
                  </a:lnTo>
                </a:path>
              </a:pathLst>
            </a:custGeom>
            <a:solidFill>
              <a:srgbClr val="EE347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Freeform 323">
              <a:extLst>
                <a:ext uri="{FF2B5EF4-FFF2-40B4-BE49-F238E27FC236}">
                  <a16:creationId xmlns:a16="http://schemas.microsoft.com/office/drawing/2014/main" xmlns="" id="{2D89BD56-4D21-451B-8C4C-9A5294074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1618985"/>
              <a:ext cx="44059" cy="55884"/>
            </a:xfrm>
            <a:custGeom>
              <a:avLst/>
              <a:gdLst>
                <a:gd name="T0" fmla="*/ 0 w 180"/>
                <a:gd name="T1" fmla="*/ 0 h 230"/>
                <a:gd name="T2" fmla="*/ 0 w 180"/>
                <a:gd name="T3" fmla="*/ 7 h 230"/>
                <a:gd name="T4" fmla="*/ 179 w 180"/>
                <a:gd name="T5" fmla="*/ 229 h 230"/>
                <a:gd name="T6" fmla="*/ 0 w 180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230">
                  <a:moveTo>
                    <a:pt x="0" y="0"/>
                  </a:moveTo>
                  <a:lnTo>
                    <a:pt x="0" y="7"/>
                  </a:lnTo>
                  <a:lnTo>
                    <a:pt x="179" y="229"/>
                  </a:lnTo>
                  <a:lnTo>
                    <a:pt x="0" y="0"/>
                  </a:lnTo>
                </a:path>
              </a:pathLst>
            </a:custGeom>
            <a:solidFill>
              <a:srgbClr val="EE347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Freeform 324">
              <a:extLst>
                <a:ext uri="{FF2B5EF4-FFF2-40B4-BE49-F238E27FC236}">
                  <a16:creationId xmlns:a16="http://schemas.microsoft.com/office/drawing/2014/main" xmlns="" id="{ABF4A355-D898-4151-94D9-94E8128D6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1946762"/>
              <a:ext cx="512590" cy="656630"/>
            </a:xfrm>
            <a:custGeom>
              <a:avLst/>
              <a:gdLst>
                <a:gd name="T0" fmla="*/ 1055 w 2104"/>
                <a:gd name="T1" fmla="*/ 0 h 2696"/>
                <a:gd name="T2" fmla="*/ 0 w 2104"/>
                <a:gd name="T3" fmla="*/ 1344 h 2696"/>
                <a:gd name="T4" fmla="*/ 179 w 2104"/>
                <a:gd name="T5" fmla="*/ 1573 h 2696"/>
                <a:gd name="T6" fmla="*/ 1055 w 2104"/>
                <a:gd name="T7" fmla="*/ 2695 h 2696"/>
                <a:gd name="T8" fmla="*/ 2090 w 2104"/>
                <a:gd name="T9" fmla="*/ 1357 h 2696"/>
                <a:gd name="T10" fmla="*/ 2103 w 2104"/>
                <a:gd name="T11" fmla="*/ 1344 h 2696"/>
                <a:gd name="T12" fmla="*/ 1055 w 2104"/>
                <a:gd name="T13" fmla="*/ 0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4" h="2696">
                  <a:moveTo>
                    <a:pt x="1055" y="0"/>
                  </a:moveTo>
                  <a:lnTo>
                    <a:pt x="0" y="1344"/>
                  </a:lnTo>
                  <a:lnTo>
                    <a:pt x="179" y="1573"/>
                  </a:lnTo>
                  <a:lnTo>
                    <a:pt x="1055" y="2695"/>
                  </a:lnTo>
                  <a:lnTo>
                    <a:pt x="2090" y="1357"/>
                  </a:lnTo>
                  <a:lnTo>
                    <a:pt x="2103" y="1344"/>
                  </a:lnTo>
                  <a:lnTo>
                    <a:pt x="1055" y="0"/>
                  </a:lnTo>
                </a:path>
              </a:pathLst>
            </a:custGeom>
            <a:solidFill>
              <a:srgbClr val="EE2A7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Freeform 325">
              <a:extLst>
                <a:ext uri="{FF2B5EF4-FFF2-40B4-BE49-F238E27FC236}">
                  <a16:creationId xmlns:a16="http://schemas.microsoft.com/office/drawing/2014/main" xmlns="" id="{D663BBCF-7BE5-4E10-B7DC-4F8A75D6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1946762"/>
              <a:ext cx="512590" cy="656630"/>
            </a:xfrm>
            <a:custGeom>
              <a:avLst/>
              <a:gdLst>
                <a:gd name="T0" fmla="*/ 1055 w 2104"/>
                <a:gd name="T1" fmla="*/ 0 h 2696"/>
                <a:gd name="T2" fmla="*/ 0 w 2104"/>
                <a:gd name="T3" fmla="*/ 1344 h 2696"/>
                <a:gd name="T4" fmla="*/ 179 w 2104"/>
                <a:gd name="T5" fmla="*/ 1573 h 2696"/>
                <a:gd name="T6" fmla="*/ 1055 w 2104"/>
                <a:gd name="T7" fmla="*/ 2695 h 2696"/>
                <a:gd name="T8" fmla="*/ 2090 w 2104"/>
                <a:gd name="T9" fmla="*/ 1357 h 2696"/>
                <a:gd name="T10" fmla="*/ 2103 w 2104"/>
                <a:gd name="T11" fmla="*/ 1344 h 2696"/>
                <a:gd name="T12" fmla="*/ 1055 w 2104"/>
                <a:gd name="T13" fmla="*/ 0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4" h="2696">
                  <a:moveTo>
                    <a:pt x="1055" y="0"/>
                  </a:moveTo>
                  <a:lnTo>
                    <a:pt x="0" y="1344"/>
                  </a:lnTo>
                  <a:lnTo>
                    <a:pt x="179" y="1573"/>
                  </a:lnTo>
                  <a:lnTo>
                    <a:pt x="1055" y="2695"/>
                  </a:lnTo>
                  <a:lnTo>
                    <a:pt x="2090" y="1357"/>
                  </a:lnTo>
                  <a:lnTo>
                    <a:pt x="2103" y="1344"/>
                  </a:lnTo>
                  <a:lnTo>
                    <a:pt x="1055" y="0"/>
                  </a:ln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Freeform 326">
              <a:extLst>
                <a:ext uri="{FF2B5EF4-FFF2-40B4-BE49-F238E27FC236}">
                  <a16:creationId xmlns:a16="http://schemas.microsoft.com/office/drawing/2014/main" xmlns="" id="{EB64CD8E-06E5-4C75-B656-1EC2E12DA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1618984"/>
              <a:ext cx="1075" cy="2150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7 h 8"/>
                <a:gd name="T4" fmla="*/ 0 w 1"/>
                <a:gd name="T5" fmla="*/ 7 h 8"/>
                <a:gd name="T6" fmla="*/ 0 w 1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EE347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Freeform 327">
              <a:extLst>
                <a:ext uri="{FF2B5EF4-FFF2-40B4-BE49-F238E27FC236}">
                  <a16:creationId xmlns:a16="http://schemas.microsoft.com/office/drawing/2014/main" xmlns="" id="{C71C7614-B8BE-4479-8A99-9F055717A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361" y="-1618984"/>
              <a:ext cx="1075" cy="2150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7 h 8"/>
                <a:gd name="T4" fmla="*/ 0 w 1"/>
                <a:gd name="T5" fmla="*/ 7 h 8"/>
                <a:gd name="T6" fmla="*/ 0 w 1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EE347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Freeform 328">
              <a:extLst>
                <a:ext uri="{FF2B5EF4-FFF2-40B4-BE49-F238E27FC236}">
                  <a16:creationId xmlns:a16="http://schemas.microsoft.com/office/drawing/2014/main" xmlns="" id="{6AE470DC-723D-4AF8-96F2-40137C40F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490" y="-1031132"/>
              <a:ext cx="1074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0C2B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Freeform 329">
              <a:extLst>
                <a:ext uri="{FF2B5EF4-FFF2-40B4-BE49-F238E27FC236}">
                  <a16:creationId xmlns:a16="http://schemas.microsoft.com/office/drawing/2014/main" xmlns="" id="{777EB251-2859-4809-BB51-7F2E70F89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490" y="-1031132"/>
              <a:ext cx="1074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0C2B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Freeform 330">
              <a:extLst>
                <a:ext uri="{FF2B5EF4-FFF2-40B4-BE49-F238E27FC236}">
                  <a16:creationId xmlns:a16="http://schemas.microsoft.com/office/drawing/2014/main" xmlns="" id="{1978AB0A-4F47-431E-A7DA-320FA4BAA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661" y="-1366434"/>
              <a:ext cx="1423859" cy="662003"/>
            </a:xfrm>
            <a:custGeom>
              <a:avLst/>
              <a:gdLst>
                <a:gd name="T0" fmla="*/ 1055 w 5841"/>
                <a:gd name="T1" fmla="*/ 1375 h 2715"/>
                <a:gd name="T2" fmla="*/ 1055 w 5841"/>
                <a:gd name="T3" fmla="*/ 1375 h 2715"/>
                <a:gd name="T4" fmla="*/ 1055 w 5841"/>
                <a:gd name="T5" fmla="*/ 1375 h 2715"/>
                <a:gd name="T6" fmla="*/ 1055 w 5841"/>
                <a:gd name="T7" fmla="*/ 1375 h 2715"/>
                <a:gd name="T8" fmla="*/ 1055 w 5841"/>
                <a:gd name="T9" fmla="*/ 1375 h 2715"/>
                <a:gd name="T10" fmla="*/ 1055 w 5841"/>
                <a:gd name="T11" fmla="*/ 1375 h 2715"/>
                <a:gd name="T12" fmla="*/ 1067 w 5841"/>
                <a:gd name="T13" fmla="*/ 1375 h 2715"/>
                <a:gd name="T14" fmla="*/ 1067 w 5841"/>
                <a:gd name="T15" fmla="*/ 1375 h 2715"/>
                <a:gd name="T16" fmla="*/ 2720 w 5841"/>
                <a:gd name="T17" fmla="*/ 0 h 2715"/>
                <a:gd name="T18" fmla="*/ 6 w 5841"/>
                <a:gd name="T19" fmla="*/ 0 h 2715"/>
                <a:gd name="T20" fmla="*/ 1055 w 5841"/>
                <a:gd name="T21" fmla="*/ 1357 h 2715"/>
                <a:gd name="T22" fmla="*/ 0 w 5841"/>
                <a:gd name="T23" fmla="*/ 2714 h 2715"/>
                <a:gd name="T24" fmla="*/ 2739 w 5841"/>
                <a:gd name="T25" fmla="*/ 2714 h 2715"/>
                <a:gd name="T26" fmla="*/ 3183 w 5841"/>
                <a:gd name="T27" fmla="*/ 2140 h 2715"/>
                <a:gd name="T28" fmla="*/ 3183 w 5841"/>
                <a:gd name="T29" fmla="*/ 2140 h 2715"/>
                <a:gd name="T30" fmla="*/ 3787 w 5841"/>
                <a:gd name="T31" fmla="*/ 1375 h 2715"/>
                <a:gd name="T32" fmla="*/ 3781 w 5841"/>
                <a:gd name="T33" fmla="*/ 1369 h 2715"/>
                <a:gd name="T34" fmla="*/ 3170 w 5841"/>
                <a:gd name="T35" fmla="*/ 573 h 2715"/>
                <a:gd name="T36" fmla="*/ 3170 w 5841"/>
                <a:gd name="T37" fmla="*/ 573 h 2715"/>
                <a:gd name="T38" fmla="*/ 2720 w 5841"/>
                <a:gd name="T39" fmla="*/ 0 h 2715"/>
                <a:gd name="T40" fmla="*/ 4842 w 5841"/>
                <a:gd name="T41" fmla="*/ 0 h 2715"/>
                <a:gd name="T42" fmla="*/ 4817 w 5841"/>
                <a:gd name="T43" fmla="*/ 0 h 2715"/>
                <a:gd name="T44" fmla="*/ 4842 w 5841"/>
                <a:gd name="T45" fmla="*/ 30 h 2715"/>
                <a:gd name="T46" fmla="*/ 4848 w 5841"/>
                <a:gd name="T47" fmla="*/ 18 h 2715"/>
                <a:gd name="T48" fmla="*/ 5840 w 5841"/>
                <a:gd name="T49" fmla="*/ 1289 h 2715"/>
                <a:gd name="T50" fmla="*/ 4842 w 5841"/>
                <a:gd name="T51" fmla="*/ 0 h 2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41" h="2715">
                  <a:moveTo>
                    <a:pt x="1055" y="1375"/>
                  </a:moveTo>
                  <a:lnTo>
                    <a:pt x="1055" y="1375"/>
                  </a:lnTo>
                  <a:close/>
                  <a:moveTo>
                    <a:pt x="1055" y="1375"/>
                  </a:moveTo>
                  <a:lnTo>
                    <a:pt x="1055" y="1375"/>
                  </a:lnTo>
                  <a:close/>
                  <a:moveTo>
                    <a:pt x="1055" y="1375"/>
                  </a:moveTo>
                  <a:lnTo>
                    <a:pt x="1055" y="1375"/>
                  </a:lnTo>
                  <a:close/>
                  <a:moveTo>
                    <a:pt x="1067" y="1375"/>
                  </a:moveTo>
                  <a:lnTo>
                    <a:pt x="1067" y="1375"/>
                  </a:lnTo>
                  <a:close/>
                  <a:moveTo>
                    <a:pt x="2720" y="0"/>
                  </a:moveTo>
                  <a:lnTo>
                    <a:pt x="6" y="0"/>
                  </a:lnTo>
                  <a:lnTo>
                    <a:pt x="1055" y="1357"/>
                  </a:lnTo>
                  <a:lnTo>
                    <a:pt x="0" y="2714"/>
                  </a:lnTo>
                  <a:lnTo>
                    <a:pt x="2739" y="2714"/>
                  </a:lnTo>
                  <a:lnTo>
                    <a:pt x="3183" y="2140"/>
                  </a:lnTo>
                  <a:lnTo>
                    <a:pt x="3183" y="2140"/>
                  </a:lnTo>
                  <a:lnTo>
                    <a:pt x="3787" y="1375"/>
                  </a:lnTo>
                  <a:lnTo>
                    <a:pt x="3781" y="1369"/>
                  </a:lnTo>
                  <a:lnTo>
                    <a:pt x="3170" y="573"/>
                  </a:lnTo>
                  <a:lnTo>
                    <a:pt x="3170" y="573"/>
                  </a:lnTo>
                  <a:lnTo>
                    <a:pt x="2720" y="0"/>
                  </a:lnTo>
                  <a:close/>
                  <a:moveTo>
                    <a:pt x="4842" y="0"/>
                  </a:moveTo>
                  <a:lnTo>
                    <a:pt x="4817" y="0"/>
                  </a:lnTo>
                  <a:lnTo>
                    <a:pt x="4842" y="30"/>
                  </a:lnTo>
                  <a:lnTo>
                    <a:pt x="4848" y="18"/>
                  </a:lnTo>
                  <a:lnTo>
                    <a:pt x="5840" y="1289"/>
                  </a:lnTo>
                  <a:lnTo>
                    <a:pt x="484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Freeform 336">
              <a:extLst>
                <a:ext uri="{FF2B5EF4-FFF2-40B4-BE49-F238E27FC236}">
                  <a16:creationId xmlns:a16="http://schemas.microsoft.com/office/drawing/2014/main" xmlns="" id="{E105B886-98CD-42A8-8745-F992D3AA6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136" y="-1366433"/>
              <a:ext cx="249310" cy="314881"/>
            </a:xfrm>
            <a:custGeom>
              <a:avLst/>
              <a:gdLst>
                <a:gd name="T0" fmla="*/ 25 w 1024"/>
                <a:gd name="T1" fmla="*/ 0 h 1290"/>
                <a:gd name="T2" fmla="*/ 0 w 1024"/>
                <a:gd name="T3" fmla="*/ 0 h 1290"/>
                <a:gd name="T4" fmla="*/ 25 w 1024"/>
                <a:gd name="T5" fmla="*/ 30 h 1290"/>
                <a:gd name="T6" fmla="*/ 31 w 1024"/>
                <a:gd name="T7" fmla="*/ 18 h 1290"/>
                <a:gd name="T8" fmla="*/ 1023 w 1024"/>
                <a:gd name="T9" fmla="*/ 1289 h 1290"/>
                <a:gd name="T10" fmla="*/ 25 w 1024"/>
                <a:gd name="T11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1290">
                  <a:moveTo>
                    <a:pt x="25" y="0"/>
                  </a:moveTo>
                  <a:lnTo>
                    <a:pt x="0" y="0"/>
                  </a:lnTo>
                  <a:lnTo>
                    <a:pt x="25" y="30"/>
                  </a:lnTo>
                  <a:lnTo>
                    <a:pt x="31" y="18"/>
                  </a:lnTo>
                  <a:lnTo>
                    <a:pt x="1023" y="1289"/>
                  </a:lnTo>
                  <a:lnTo>
                    <a:pt x="25" y="0"/>
                  </a:lnTo>
                </a:path>
              </a:pathLst>
            </a:custGeom>
            <a:solidFill>
              <a:srgbClr val="80C2B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345">
              <a:extLst>
                <a:ext uri="{FF2B5EF4-FFF2-40B4-BE49-F238E27FC236}">
                  <a16:creationId xmlns:a16="http://schemas.microsoft.com/office/drawing/2014/main" xmlns="" id="{5770B317-420C-47A8-838A-BF9793E7A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236" y="-1594267"/>
              <a:ext cx="689901" cy="227833"/>
            </a:xfrm>
            <a:custGeom>
              <a:avLst/>
              <a:gdLst>
                <a:gd name="T0" fmla="*/ 2110 w 2832"/>
                <a:gd name="T1" fmla="*/ 0 h 933"/>
                <a:gd name="T2" fmla="*/ 0 w 2832"/>
                <a:gd name="T3" fmla="*/ 0 h 933"/>
                <a:gd name="T4" fmla="*/ 734 w 2832"/>
                <a:gd name="T5" fmla="*/ 932 h 933"/>
                <a:gd name="T6" fmla="*/ 2831 w 2832"/>
                <a:gd name="T7" fmla="*/ 932 h 933"/>
                <a:gd name="T8" fmla="*/ 2110 w 2832"/>
                <a:gd name="T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933">
                  <a:moveTo>
                    <a:pt x="2110" y="0"/>
                  </a:moveTo>
                  <a:lnTo>
                    <a:pt x="0" y="0"/>
                  </a:lnTo>
                  <a:lnTo>
                    <a:pt x="734" y="932"/>
                  </a:lnTo>
                  <a:lnTo>
                    <a:pt x="2831" y="932"/>
                  </a:lnTo>
                  <a:lnTo>
                    <a:pt x="211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47">
              <a:extLst>
                <a:ext uri="{FF2B5EF4-FFF2-40B4-BE49-F238E27FC236}">
                  <a16:creationId xmlns:a16="http://schemas.microsoft.com/office/drawing/2014/main" xmlns="" id="{FB18F5E8-9D53-4476-9865-D0EDE8332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695" y="-1366434"/>
              <a:ext cx="516888" cy="335300"/>
            </a:xfrm>
            <a:custGeom>
              <a:avLst/>
              <a:gdLst>
                <a:gd name="T0" fmla="*/ 2097 w 2123"/>
                <a:gd name="T1" fmla="*/ 0 h 1376"/>
                <a:gd name="T2" fmla="*/ 0 w 2123"/>
                <a:gd name="T3" fmla="*/ 0 h 1376"/>
                <a:gd name="T4" fmla="*/ 450 w 2123"/>
                <a:gd name="T5" fmla="*/ 573 h 1376"/>
                <a:gd name="T6" fmla="*/ 450 w 2123"/>
                <a:gd name="T7" fmla="*/ 573 h 1376"/>
                <a:gd name="T8" fmla="*/ 1061 w 2123"/>
                <a:gd name="T9" fmla="*/ 1369 h 1376"/>
                <a:gd name="T10" fmla="*/ 1067 w 2123"/>
                <a:gd name="T11" fmla="*/ 1375 h 1376"/>
                <a:gd name="T12" fmla="*/ 1073 w 2123"/>
                <a:gd name="T13" fmla="*/ 1363 h 1376"/>
                <a:gd name="T14" fmla="*/ 2122 w 2123"/>
                <a:gd name="T15" fmla="*/ 30 h 1376"/>
                <a:gd name="T16" fmla="*/ 2097 w 2123"/>
                <a:gd name="T17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3" h="1376">
                  <a:moveTo>
                    <a:pt x="2097" y="0"/>
                  </a:moveTo>
                  <a:lnTo>
                    <a:pt x="0" y="0"/>
                  </a:lnTo>
                  <a:lnTo>
                    <a:pt x="450" y="573"/>
                  </a:lnTo>
                  <a:lnTo>
                    <a:pt x="450" y="573"/>
                  </a:lnTo>
                  <a:lnTo>
                    <a:pt x="1061" y="1369"/>
                  </a:lnTo>
                  <a:lnTo>
                    <a:pt x="1067" y="1375"/>
                  </a:lnTo>
                  <a:lnTo>
                    <a:pt x="1073" y="1363"/>
                  </a:lnTo>
                  <a:lnTo>
                    <a:pt x="2122" y="30"/>
                  </a:lnTo>
                  <a:lnTo>
                    <a:pt x="2097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49">
              <a:extLst>
                <a:ext uri="{FF2B5EF4-FFF2-40B4-BE49-F238E27FC236}">
                  <a16:creationId xmlns:a16="http://schemas.microsoft.com/office/drawing/2014/main" xmlns="" id="{A5F3F6A2-F810-4C4C-A438-870FA5BEE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459" y="-1052626"/>
              <a:ext cx="952105" cy="582477"/>
            </a:xfrm>
            <a:custGeom>
              <a:avLst/>
              <a:gdLst>
                <a:gd name="T0" fmla="*/ 3891 w 3905"/>
                <a:gd name="T1" fmla="*/ 86 h 2388"/>
                <a:gd name="T2" fmla="*/ 3891 w 3905"/>
                <a:gd name="T3" fmla="*/ 86 h 2388"/>
                <a:gd name="T4" fmla="*/ 3891 w 3905"/>
                <a:gd name="T5" fmla="*/ 86 h 2388"/>
                <a:gd name="T6" fmla="*/ 3891 w 3905"/>
                <a:gd name="T7" fmla="*/ 86 h 2388"/>
                <a:gd name="T8" fmla="*/ 3842 w 3905"/>
                <a:gd name="T9" fmla="*/ 0 h 2388"/>
                <a:gd name="T10" fmla="*/ 3891 w 3905"/>
                <a:gd name="T11" fmla="*/ 68 h 2388"/>
                <a:gd name="T12" fmla="*/ 3879 w 3905"/>
                <a:gd name="T13" fmla="*/ 74 h 2388"/>
                <a:gd name="T14" fmla="*/ 3891 w 3905"/>
                <a:gd name="T15" fmla="*/ 86 h 2388"/>
                <a:gd name="T16" fmla="*/ 3891 w 3905"/>
                <a:gd name="T17" fmla="*/ 86 h 2388"/>
                <a:gd name="T18" fmla="*/ 2838 w 3905"/>
                <a:gd name="T19" fmla="*/ 1443 h 2388"/>
                <a:gd name="T20" fmla="*/ 2825 w 3905"/>
                <a:gd name="T21" fmla="*/ 1425 h 2388"/>
                <a:gd name="T22" fmla="*/ 741 w 3905"/>
                <a:gd name="T23" fmla="*/ 1425 h 2388"/>
                <a:gd name="T24" fmla="*/ 0 w 3905"/>
                <a:gd name="T25" fmla="*/ 2387 h 2388"/>
                <a:gd name="T26" fmla="*/ 2110 w 3905"/>
                <a:gd name="T27" fmla="*/ 2387 h 2388"/>
                <a:gd name="T28" fmla="*/ 3904 w 3905"/>
                <a:gd name="T29" fmla="*/ 86 h 2388"/>
                <a:gd name="T30" fmla="*/ 3842 w 3905"/>
                <a:gd name="T31" fmla="*/ 0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05" h="2388">
                  <a:moveTo>
                    <a:pt x="3891" y="86"/>
                  </a:moveTo>
                  <a:lnTo>
                    <a:pt x="3891" y="86"/>
                  </a:lnTo>
                  <a:close/>
                  <a:moveTo>
                    <a:pt x="3891" y="86"/>
                  </a:moveTo>
                  <a:lnTo>
                    <a:pt x="3891" y="86"/>
                  </a:lnTo>
                  <a:close/>
                  <a:moveTo>
                    <a:pt x="3842" y="0"/>
                  </a:moveTo>
                  <a:lnTo>
                    <a:pt x="3891" y="68"/>
                  </a:lnTo>
                  <a:lnTo>
                    <a:pt x="3879" y="74"/>
                  </a:lnTo>
                  <a:lnTo>
                    <a:pt x="3891" y="86"/>
                  </a:lnTo>
                  <a:lnTo>
                    <a:pt x="3891" y="86"/>
                  </a:lnTo>
                  <a:lnTo>
                    <a:pt x="2838" y="1443"/>
                  </a:lnTo>
                  <a:lnTo>
                    <a:pt x="2825" y="1425"/>
                  </a:lnTo>
                  <a:lnTo>
                    <a:pt x="741" y="1425"/>
                  </a:lnTo>
                  <a:lnTo>
                    <a:pt x="0" y="2387"/>
                  </a:lnTo>
                  <a:lnTo>
                    <a:pt x="2110" y="2387"/>
                  </a:lnTo>
                  <a:lnTo>
                    <a:pt x="3904" y="86"/>
                  </a:lnTo>
                  <a:lnTo>
                    <a:pt x="38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50">
              <a:extLst>
                <a:ext uri="{FF2B5EF4-FFF2-40B4-BE49-F238E27FC236}">
                  <a16:creationId xmlns:a16="http://schemas.microsoft.com/office/drawing/2014/main" xmlns="" id="{1059AA90-3444-4098-A318-F7F02299F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1031132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5DB6A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51">
              <a:extLst>
                <a:ext uri="{FF2B5EF4-FFF2-40B4-BE49-F238E27FC236}">
                  <a16:creationId xmlns:a16="http://schemas.microsoft.com/office/drawing/2014/main" xmlns="" id="{328D5559-87F1-422A-8919-8F875267C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1031132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5DB6A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53">
              <a:extLst>
                <a:ext uri="{FF2B5EF4-FFF2-40B4-BE49-F238E27FC236}">
                  <a16:creationId xmlns:a16="http://schemas.microsoft.com/office/drawing/2014/main" xmlns="" id="{115018EB-5841-42A1-ADE0-DF3C5A7C3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994" y="-1362135"/>
              <a:ext cx="768347" cy="657705"/>
            </a:xfrm>
            <a:custGeom>
              <a:avLst/>
              <a:gdLst>
                <a:gd name="T0" fmla="*/ 1048 w 3151"/>
                <a:gd name="T1" fmla="*/ 1357 h 2697"/>
                <a:gd name="T2" fmla="*/ 444 w 3151"/>
                <a:gd name="T3" fmla="*/ 2122 h 2697"/>
                <a:gd name="T4" fmla="*/ 444 w 3151"/>
                <a:gd name="T5" fmla="*/ 2122 h 2697"/>
                <a:gd name="T6" fmla="*/ 0 w 3151"/>
                <a:gd name="T7" fmla="*/ 2696 h 2697"/>
                <a:gd name="T8" fmla="*/ 2084 w 3151"/>
                <a:gd name="T9" fmla="*/ 2696 h 2697"/>
                <a:gd name="T10" fmla="*/ 1048 w 3151"/>
                <a:gd name="T11" fmla="*/ 1357 h 2697"/>
                <a:gd name="T12" fmla="*/ 2109 w 3151"/>
                <a:gd name="T13" fmla="*/ 0 h 2697"/>
                <a:gd name="T14" fmla="*/ 2103 w 3151"/>
                <a:gd name="T15" fmla="*/ 12 h 2697"/>
                <a:gd name="T16" fmla="*/ 3138 w 3151"/>
                <a:gd name="T17" fmla="*/ 1345 h 2697"/>
                <a:gd name="T18" fmla="*/ 3150 w 3151"/>
                <a:gd name="T19" fmla="*/ 1339 h 2697"/>
                <a:gd name="T20" fmla="*/ 3101 w 3151"/>
                <a:gd name="T21" fmla="*/ 1271 h 2697"/>
                <a:gd name="T22" fmla="*/ 2109 w 3151"/>
                <a:gd name="T23" fmla="*/ 0 h 2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1" h="2697">
                  <a:moveTo>
                    <a:pt x="1048" y="1357"/>
                  </a:moveTo>
                  <a:lnTo>
                    <a:pt x="444" y="2122"/>
                  </a:lnTo>
                  <a:lnTo>
                    <a:pt x="444" y="2122"/>
                  </a:lnTo>
                  <a:lnTo>
                    <a:pt x="0" y="2696"/>
                  </a:lnTo>
                  <a:lnTo>
                    <a:pt x="2084" y="2696"/>
                  </a:lnTo>
                  <a:lnTo>
                    <a:pt x="1048" y="1357"/>
                  </a:lnTo>
                  <a:close/>
                  <a:moveTo>
                    <a:pt x="2109" y="0"/>
                  </a:moveTo>
                  <a:lnTo>
                    <a:pt x="2103" y="12"/>
                  </a:lnTo>
                  <a:lnTo>
                    <a:pt x="3138" y="1345"/>
                  </a:lnTo>
                  <a:lnTo>
                    <a:pt x="3150" y="1339"/>
                  </a:lnTo>
                  <a:lnTo>
                    <a:pt x="3101" y="1271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355">
              <a:extLst>
                <a:ext uri="{FF2B5EF4-FFF2-40B4-BE49-F238E27FC236}">
                  <a16:creationId xmlns:a16="http://schemas.microsoft.com/office/drawing/2014/main" xmlns="" id="{6C964EA5-4A3F-4E74-AB4D-41F0BA52C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583" y="-1362135"/>
              <a:ext cx="255758" cy="327777"/>
            </a:xfrm>
            <a:custGeom>
              <a:avLst/>
              <a:gdLst>
                <a:gd name="T0" fmla="*/ 6 w 1048"/>
                <a:gd name="T1" fmla="*/ 0 h 1346"/>
                <a:gd name="T2" fmla="*/ 0 w 1048"/>
                <a:gd name="T3" fmla="*/ 12 h 1346"/>
                <a:gd name="T4" fmla="*/ 1035 w 1048"/>
                <a:gd name="T5" fmla="*/ 1345 h 1346"/>
                <a:gd name="T6" fmla="*/ 1047 w 1048"/>
                <a:gd name="T7" fmla="*/ 1339 h 1346"/>
                <a:gd name="T8" fmla="*/ 998 w 1048"/>
                <a:gd name="T9" fmla="*/ 1271 h 1346"/>
                <a:gd name="T10" fmla="*/ 6 w 1048"/>
                <a:gd name="T11" fmla="*/ 0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8" h="1346">
                  <a:moveTo>
                    <a:pt x="6" y="0"/>
                  </a:moveTo>
                  <a:lnTo>
                    <a:pt x="0" y="12"/>
                  </a:lnTo>
                  <a:lnTo>
                    <a:pt x="1035" y="1345"/>
                  </a:lnTo>
                  <a:lnTo>
                    <a:pt x="1047" y="1339"/>
                  </a:lnTo>
                  <a:lnTo>
                    <a:pt x="998" y="1271"/>
                  </a:lnTo>
                  <a:lnTo>
                    <a:pt x="6" y="0"/>
                  </a:lnTo>
                </a:path>
              </a:pathLst>
            </a:custGeom>
            <a:solidFill>
              <a:srgbClr val="36AE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356">
              <a:extLst>
                <a:ext uri="{FF2B5EF4-FFF2-40B4-BE49-F238E27FC236}">
                  <a16:creationId xmlns:a16="http://schemas.microsoft.com/office/drawing/2014/main" xmlns="" id="{E04477B5-CBA9-475D-A35B-3A6202A5C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1031132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6AE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357">
              <a:extLst>
                <a:ext uri="{FF2B5EF4-FFF2-40B4-BE49-F238E27FC236}">
                  <a16:creationId xmlns:a16="http://schemas.microsoft.com/office/drawing/2014/main" xmlns="" id="{E75B8E52-F6F8-4533-B631-0444D8721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1031132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6AE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358">
              <a:extLst>
                <a:ext uri="{FF2B5EF4-FFF2-40B4-BE49-F238E27FC236}">
                  <a16:creationId xmlns:a16="http://schemas.microsoft.com/office/drawing/2014/main" xmlns="" id="{ACF1D4CE-22B7-46D5-9112-86FCF912F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1031132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6AE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Freeform 359">
              <a:extLst>
                <a:ext uri="{FF2B5EF4-FFF2-40B4-BE49-F238E27FC236}">
                  <a16:creationId xmlns:a16="http://schemas.microsoft.com/office/drawing/2014/main" xmlns="" id="{4563F487-68B9-4DB5-A646-2B70A6C50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265" y="-1031132"/>
              <a:ext cx="1075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6AE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Freeform 360">
              <a:extLst>
                <a:ext uri="{FF2B5EF4-FFF2-40B4-BE49-F238E27FC236}">
                  <a16:creationId xmlns:a16="http://schemas.microsoft.com/office/drawing/2014/main" xmlns="" id="{D3C1BC3E-23B3-4A68-A384-C33943F7A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490" y="-1033282"/>
              <a:ext cx="1074" cy="2150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0 w 1"/>
                <a:gd name="T5" fmla="*/ 6 h 7"/>
                <a:gd name="T6" fmla="*/ 0 w 1"/>
                <a:gd name="T7" fmla="*/ 6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5DB6A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Freeform 361">
              <a:extLst>
                <a:ext uri="{FF2B5EF4-FFF2-40B4-BE49-F238E27FC236}">
                  <a16:creationId xmlns:a16="http://schemas.microsoft.com/office/drawing/2014/main" xmlns="" id="{B79EABC9-8777-4A19-A719-5D75BE01A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490" y="-1033282"/>
              <a:ext cx="1074" cy="2150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0 w 1"/>
                <a:gd name="T5" fmla="*/ 6 h 7"/>
                <a:gd name="T6" fmla="*/ 0 w 1"/>
                <a:gd name="T7" fmla="*/ 6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5DB6A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Freeform 362">
              <a:extLst>
                <a:ext uri="{FF2B5EF4-FFF2-40B4-BE49-F238E27FC236}">
                  <a16:creationId xmlns:a16="http://schemas.microsoft.com/office/drawing/2014/main" xmlns="" id="{ED19F75C-1BEE-41FC-B607-F20743662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490" y="-1031132"/>
              <a:ext cx="1074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6AE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Freeform 363">
              <a:extLst>
                <a:ext uri="{FF2B5EF4-FFF2-40B4-BE49-F238E27FC236}">
                  <a16:creationId xmlns:a16="http://schemas.microsoft.com/office/drawing/2014/main" xmlns="" id="{AA8AC0E5-00D8-484F-961C-FF267234E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490" y="-1031132"/>
              <a:ext cx="1074" cy="107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6AEA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Freeform 364">
              <a:extLst>
                <a:ext uri="{FF2B5EF4-FFF2-40B4-BE49-F238E27FC236}">
                  <a16:creationId xmlns:a16="http://schemas.microsoft.com/office/drawing/2014/main" xmlns="" id="{6A8727A5-C945-4C17-89C9-FD28DFDCE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7285" y="-1034357"/>
              <a:ext cx="260055" cy="334226"/>
            </a:xfrm>
            <a:custGeom>
              <a:avLst/>
              <a:gdLst>
                <a:gd name="T0" fmla="*/ 1054 w 1067"/>
                <a:gd name="T1" fmla="*/ 0 h 1370"/>
                <a:gd name="T2" fmla="*/ 13 w 1067"/>
                <a:gd name="T3" fmla="*/ 1351 h 1370"/>
                <a:gd name="T4" fmla="*/ 0 w 1067"/>
                <a:gd name="T5" fmla="*/ 1351 h 1370"/>
                <a:gd name="T6" fmla="*/ 13 w 1067"/>
                <a:gd name="T7" fmla="*/ 1369 h 1370"/>
                <a:gd name="T8" fmla="*/ 1066 w 1067"/>
                <a:gd name="T9" fmla="*/ 12 h 1370"/>
                <a:gd name="T10" fmla="*/ 1066 w 1067"/>
                <a:gd name="T11" fmla="*/ 12 h 1370"/>
                <a:gd name="T12" fmla="*/ 1054 w 1067"/>
                <a:gd name="T13" fmla="*/ 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7" h="1370">
                  <a:moveTo>
                    <a:pt x="1054" y="0"/>
                  </a:moveTo>
                  <a:lnTo>
                    <a:pt x="13" y="1351"/>
                  </a:lnTo>
                  <a:lnTo>
                    <a:pt x="0" y="1351"/>
                  </a:lnTo>
                  <a:lnTo>
                    <a:pt x="13" y="1369"/>
                  </a:lnTo>
                  <a:lnTo>
                    <a:pt x="1066" y="12"/>
                  </a:lnTo>
                  <a:lnTo>
                    <a:pt x="1066" y="12"/>
                  </a:lnTo>
                  <a:lnTo>
                    <a:pt x="1054" y="0"/>
                  </a:lnTo>
                </a:path>
              </a:pathLst>
            </a:custGeom>
            <a:solidFill>
              <a:srgbClr val="27ACA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Freeform 365">
              <a:extLst>
                <a:ext uri="{FF2B5EF4-FFF2-40B4-BE49-F238E27FC236}">
                  <a16:creationId xmlns:a16="http://schemas.microsoft.com/office/drawing/2014/main" xmlns="" id="{5BD241E3-C1BB-43B7-9155-B9F24A94E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7285" y="-1034357"/>
              <a:ext cx="260055" cy="334226"/>
            </a:xfrm>
            <a:custGeom>
              <a:avLst/>
              <a:gdLst>
                <a:gd name="T0" fmla="*/ 1054 w 1067"/>
                <a:gd name="T1" fmla="*/ 0 h 1370"/>
                <a:gd name="T2" fmla="*/ 13 w 1067"/>
                <a:gd name="T3" fmla="*/ 1351 h 1370"/>
                <a:gd name="T4" fmla="*/ 0 w 1067"/>
                <a:gd name="T5" fmla="*/ 1351 h 1370"/>
                <a:gd name="T6" fmla="*/ 13 w 1067"/>
                <a:gd name="T7" fmla="*/ 1369 h 1370"/>
                <a:gd name="T8" fmla="*/ 1066 w 1067"/>
                <a:gd name="T9" fmla="*/ 12 h 1370"/>
                <a:gd name="T10" fmla="*/ 1066 w 1067"/>
                <a:gd name="T11" fmla="*/ 12 h 1370"/>
                <a:gd name="T12" fmla="*/ 1054 w 1067"/>
                <a:gd name="T13" fmla="*/ 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7" h="1370">
                  <a:moveTo>
                    <a:pt x="1054" y="0"/>
                  </a:moveTo>
                  <a:lnTo>
                    <a:pt x="13" y="1351"/>
                  </a:lnTo>
                  <a:lnTo>
                    <a:pt x="0" y="1351"/>
                  </a:lnTo>
                  <a:lnTo>
                    <a:pt x="13" y="1369"/>
                  </a:lnTo>
                  <a:lnTo>
                    <a:pt x="1066" y="12"/>
                  </a:lnTo>
                  <a:lnTo>
                    <a:pt x="1066" y="12"/>
                  </a:lnTo>
                  <a:lnTo>
                    <a:pt x="1054" y="0"/>
                  </a:lnTo>
                </a:path>
              </a:pathLst>
            </a:custGeom>
            <a:solidFill>
              <a:srgbClr val="27ACA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Freeform 366">
              <a:extLst>
                <a:ext uri="{FF2B5EF4-FFF2-40B4-BE49-F238E27FC236}">
                  <a16:creationId xmlns:a16="http://schemas.microsoft.com/office/drawing/2014/main" xmlns="" id="{1202D776-0BD6-4E43-80D3-4F8665AA9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751" y="-1358911"/>
              <a:ext cx="509365" cy="654481"/>
            </a:xfrm>
            <a:custGeom>
              <a:avLst/>
              <a:gdLst>
                <a:gd name="T0" fmla="*/ 1055 w 2091"/>
                <a:gd name="T1" fmla="*/ 0 h 2685"/>
                <a:gd name="T2" fmla="*/ 6 w 2091"/>
                <a:gd name="T3" fmla="*/ 1333 h 2685"/>
                <a:gd name="T4" fmla="*/ 0 w 2091"/>
                <a:gd name="T5" fmla="*/ 1345 h 2685"/>
                <a:gd name="T6" fmla="*/ 1036 w 2091"/>
                <a:gd name="T7" fmla="*/ 2684 h 2685"/>
                <a:gd name="T8" fmla="*/ 1049 w 2091"/>
                <a:gd name="T9" fmla="*/ 2684 h 2685"/>
                <a:gd name="T10" fmla="*/ 2090 w 2091"/>
                <a:gd name="T11" fmla="*/ 1333 h 2685"/>
                <a:gd name="T12" fmla="*/ 1055 w 2091"/>
                <a:gd name="T13" fmla="*/ 0 h 2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1" h="2685">
                  <a:moveTo>
                    <a:pt x="1055" y="0"/>
                  </a:moveTo>
                  <a:lnTo>
                    <a:pt x="6" y="1333"/>
                  </a:lnTo>
                  <a:lnTo>
                    <a:pt x="0" y="1345"/>
                  </a:lnTo>
                  <a:lnTo>
                    <a:pt x="1036" y="2684"/>
                  </a:lnTo>
                  <a:lnTo>
                    <a:pt x="1049" y="2684"/>
                  </a:lnTo>
                  <a:lnTo>
                    <a:pt x="2090" y="1333"/>
                  </a:lnTo>
                  <a:lnTo>
                    <a:pt x="1055" y="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692117D1-6148-4273-AE2C-4009527E9C37}"/>
                </a:ext>
              </a:extLst>
            </p:cNvPr>
            <p:cNvSpPr txBox="1"/>
            <p:nvPr/>
          </p:nvSpPr>
          <p:spPr>
            <a:xfrm>
              <a:off x="4587393" y="-4191687"/>
              <a:ext cx="759958" cy="461628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b="1" dirty="0">
                  <a:solidFill>
                    <a:schemeClr val="bg1"/>
                  </a:solidFill>
                  <a:latin typeface="Lato Regular"/>
                  <a:cs typeface="Lato Regular"/>
                </a:rPr>
                <a:t>01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xmlns="" id="{1D135CDF-C7A6-4059-9A0E-3BD47B8E1314}"/>
                </a:ext>
              </a:extLst>
            </p:cNvPr>
            <p:cNvSpPr txBox="1"/>
            <p:nvPr/>
          </p:nvSpPr>
          <p:spPr>
            <a:xfrm>
              <a:off x="4499939" y="-3583420"/>
              <a:ext cx="759958" cy="461628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b="1" dirty="0">
                  <a:solidFill>
                    <a:schemeClr val="bg1"/>
                  </a:solidFill>
                  <a:latin typeface="Lato Regular"/>
                  <a:cs typeface="Lato Regular"/>
                </a:rPr>
                <a:t>02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xmlns="" id="{2FEE3CCC-B836-472F-AF7C-099483641BCE}"/>
                </a:ext>
              </a:extLst>
            </p:cNvPr>
            <p:cNvSpPr txBox="1"/>
            <p:nvPr/>
          </p:nvSpPr>
          <p:spPr>
            <a:xfrm>
              <a:off x="4587393" y="-3007356"/>
              <a:ext cx="759958" cy="461628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b="1" dirty="0">
                  <a:solidFill>
                    <a:schemeClr val="bg1"/>
                  </a:solidFill>
                  <a:latin typeface="Lato Regular"/>
                  <a:cs typeface="Lato Regular"/>
                </a:rPr>
                <a:t>03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xmlns="" id="{ACF32B16-1A65-4A96-A29A-1DB27855681D}"/>
                </a:ext>
              </a:extLst>
            </p:cNvPr>
            <p:cNvSpPr txBox="1"/>
            <p:nvPr/>
          </p:nvSpPr>
          <p:spPr>
            <a:xfrm>
              <a:off x="4499939" y="-2431292"/>
              <a:ext cx="759958" cy="461628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b="1" dirty="0">
                  <a:solidFill>
                    <a:schemeClr val="bg1"/>
                  </a:solidFill>
                  <a:latin typeface="Lato Regular"/>
                  <a:cs typeface="Lato Regular"/>
                </a:rPr>
                <a:t>04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6EFD34A0-E0A0-4652-B4FC-D611B2B0AFC2}"/>
                </a:ext>
              </a:extLst>
            </p:cNvPr>
            <p:cNvSpPr txBox="1"/>
            <p:nvPr/>
          </p:nvSpPr>
          <p:spPr>
            <a:xfrm>
              <a:off x="4587393" y="-1872988"/>
              <a:ext cx="759958" cy="461628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b="1" dirty="0">
                  <a:solidFill>
                    <a:schemeClr val="bg1"/>
                  </a:solidFill>
                  <a:latin typeface="Lato Regular"/>
                  <a:cs typeface="Lato Regular"/>
                </a:rPr>
                <a:t>05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xmlns="" id="{DA7F6F87-2CC0-4845-AFD9-8BF074DC0BC8}"/>
                </a:ext>
              </a:extLst>
            </p:cNvPr>
            <p:cNvSpPr txBox="1"/>
            <p:nvPr/>
          </p:nvSpPr>
          <p:spPr>
            <a:xfrm>
              <a:off x="4499939" y="-1279164"/>
              <a:ext cx="759958" cy="461628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b="1" dirty="0">
                  <a:solidFill>
                    <a:schemeClr val="bg1"/>
                  </a:solidFill>
                  <a:latin typeface="Lato Regular"/>
                  <a:cs typeface="Lato Regular"/>
                </a:rPr>
                <a:t>06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2AC1B355-5473-4DB1-AC06-46B3E5EDE6EC}"/>
              </a:ext>
            </a:extLst>
          </p:cNvPr>
          <p:cNvSpPr txBox="1"/>
          <p:nvPr/>
        </p:nvSpPr>
        <p:spPr>
          <a:xfrm>
            <a:off x="1634745" y="1628801"/>
            <a:ext cx="4182826" cy="1144892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b="1" dirty="0" err="1"/>
              <a:t>Riset</a:t>
            </a:r>
            <a:r>
              <a:rPr lang="en-US" sz="2000" b="1" dirty="0"/>
              <a:t> </a:t>
            </a:r>
            <a:r>
              <a:rPr lang="en-US" sz="2000" b="1" dirty="0" err="1"/>
              <a:t>masih</a:t>
            </a:r>
            <a:r>
              <a:rPr lang="en-US" sz="2000" b="1" dirty="0"/>
              <a:t> </a:t>
            </a:r>
            <a:r>
              <a:rPr lang="en-US" sz="2000" b="1" dirty="0" err="1"/>
              <a:t>disamakan</a:t>
            </a:r>
            <a:r>
              <a:rPr lang="en-US" sz="2000" b="1" dirty="0"/>
              <a:t> </a:t>
            </a:r>
            <a:r>
              <a:rPr lang="en-US" sz="2000" b="1" dirty="0" err="1"/>
              <a:t>dgn</a:t>
            </a:r>
            <a:r>
              <a:rPr lang="en-US" sz="2000" b="1" dirty="0"/>
              <a:t> </a:t>
            </a:r>
            <a:r>
              <a:rPr lang="en-US" sz="2000" b="1" dirty="0" err="1"/>
              <a:t>kegiatan</a:t>
            </a:r>
            <a:r>
              <a:rPr lang="en-US" sz="2000" b="1" dirty="0"/>
              <a:t> </a:t>
            </a:r>
            <a:r>
              <a:rPr lang="en-US" sz="2000" b="1" dirty="0" err="1"/>
              <a:t>Birokratik-administratif</a:t>
            </a:r>
            <a:r>
              <a:rPr lang="en-US" sz="2000" b="1" dirty="0"/>
              <a:t>, </a:t>
            </a:r>
            <a:r>
              <a:rPr lang="en-US" sz="2000" b="1" dirty="0" err="1"/>
              <a:t>padahal</a:t>
            </a:r>
            <a:r>
              <a:rPr lang="en-US" sz="2000" b="1" dirty="0"/>
              <a:t> </a:t>
            </a:r>
            <a:r>
              <a:rPr lang="en-US" sz="2000" b="1" dirty="0" err="1"/>
              <a:t>sangat</a:t>
            </a:r>
            <a:r>
              <a:rPr lang="en-US" sz="2000" b="1" dirty="0"/>
              <a:t> </a:t>
            </a:r>
            <a:r>
              <a:rPr lang="en-US" sz="2000" b="1" dirty="0" err="1"/>
              <a:t>beda</a:t>
            </a:r>
            <a:endParaRPr lang="en-US" sz="2000" b="1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48636489-14C9-4645-A325-28A25F30B2ED}"/>
              </a:ext>
            </a:extLst>
          </p:cNvPr>
          <p:cNvSpPr txBox="1"/>
          <p:nvPr/>
        </p:nvSpPr>
        <p:spPr>
          <a:xfrm>
            <a:off x="7178730" y="1584354"/>
            <a:ext cx="3378525" cy="1144892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b="1" dirty="0" err="1"/>
              <a:t>Belum</a:t>
            </a:r>
            <a:r>
              <a:rPr lang="en-US" sz="2000" b="1" dirty="0"/>
              <a:t> </a:t>
            </a:r>
            <a:r>
              <a:rPr lang="en-US" sz="2000" b="1" dirty="0" err="1"/>
              <a:t>terciptanya</a:t>
            </a:r>
            <a:r>
              <a:rPr lang="en-US" sz="2000" b="1" dirty="0"/>
              <a:t> </a:t>
            </a:r>
            <a:r>
              <a:rPr lang="en-US" sz="2000" b="1" dirty="0" err="1"/>
              <a:t>sistem</a:t>
            </a:r>
            <a:r>
              <a:rPr lang="en-US" sz="2000" b="1" dirty="0"/>
              <a:t> </a:t>
            </a:r>
            <a:r>
              <a:rPr lang="en-US" sz="2000" b="1" dirty="0" err="1"/>
              <a:t>kompetisi</a:t>
            </a:r>
            <a:r>
              <a:rPr lang="en-US" sz="2000" b="1" dirty="0"/>
              <a:t> </a:t>
            </a:r>
            <a:r>
              <a:rPr lang="en-US" sz="2000" b="1" dirty="0" err="1"/>
              <a:t>terbuka</a:t>
            </a:r>
            <a:r>
              <a:rPr lang="en-US" sz="2000" b="1" dirty="0"/>
              <a:t> yang </a:t>
            </a:r>
            <a:r>
              <a:rPr lang="en-US" sz="2000" b="1" dirty="0" err="1"/>
              <a:t>adil</a:t>
            </a:r>
            <a:r>
              <a:rPr lang="en-US" sz="2000" b="1" dirty="0"/>
              <a:t> </a:t>
            </a:r>
            <a:r>
              <a:rPr lang="en-US" sz="2000" b="1" dirty="0" err="1"/>
              <a:t>bagi</a:t>
            </a:r>
            <a:r>
              <a:rPr lang="en-US" sz="2000" b="1" dirty="0"/>
              <a:t> para </a:t>
            </a:r>
            <a:r>
              <a:rPr lang="en-US" sz="2000" b="1" dirty="0" err="1"/>
              <a:t>peneliti</a:t>
            </a:r>
            <a:endParaRPr lang="en-US" sz="2000" b="1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442D842E-3727-4D6C-8FD4-2A1D888CF179}"/>
              </a:ext>
            </a:extLst>
          </p:cNvPr>
          <p:cNvSpPr txBox="1"/>
          <p:nvPr/>
        </p:nvSpPr>
        <p:spPr>
          <a:xfrm>
            <a:off x="7218241" y="2996953"/>
            <a:ext cx="3378525" cy="1144892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b="1" dirty="0" err="1"/>
              <a:t>Belum</a:t>
            </a:r>
            <a:r>
              <a:rPr lang="en-US" sz="2000" b="1" dirty="0"/>
              <a:t> </a:t>
            </a:r>
            <a:r>
              <a:rPr lang="en-US" sz="2000" b="1" dirty="0" err="1"/>
              <a:t>berjalannya</a:t>
            </a:r>
            <a:r>
              <a:rPr lang="en-US" sz="2000" b="1" dirty="0"/>
              <a:t> </a:t>
            </a:r>
            <a:r>
              <a:rPr lang="en-US" sz="2000" b="1" dirty="0" err="1"/>
              <a:t>sistem</a:t>
            </a:r>
            <a:r>
              <a:rPr lang="en-US" sz="2000" b="1" dirty="0"/>
              <a:t> Reward </a:t>
            </a:r>
            <a:r>
              <a:rPr lang="en-US" sz="2000" b="1" dirty="0" err="1"/>
              <a:t>dan</a:t>
            </a:r>
            <a:r>
              <a:rPr lang="en-US" sz="2000" b="1" dirty="0"/>
              <a:t> Punishment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Iklim</a:t>
            </a:r>
            <a:r>
              <a:rPr lang="en-US" sz="2000" b="1" dirty="0"/>
              <a:t> </a:t>
            </a:r>
            <a:r>
              <a:rPr lang="en-US" sz="2000" b="1" dirty="0" err="1"/>
              <a:t>Riset</a:t>
            </a:r>
            <a:endParaRPr lang="en-US" sz="2000" b="1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74D22717-DE5C-4EDE-9DBE-5BD63C82FC05}"/>
              </a:ext>
            </a:extLst>
          </p:cNvPr>
          <p:cNvSpPr txBox="1"/>
          <p:nvPr/>
        </p:nvSpPr>
        <p:spPr>
          <a:xfrm>
            <a:off x="1637356" y="3528570"/>
            <a:ext cx="3378524" cy="1144892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b="1" dirty="0" err="1"/>
              <a:t>Rendahnya</a:t>
            </a:r>
            <a:r>
              <a:rPr lang="en-US" sz="2000" b="1" dirty="0"/>
              <a:t> </a:t>
            </a:r>
            <a:r>
              <a:rPr lang="en-US" sz="2000" b="1" dirty="0" err="1"/>
              <a:t>pemahaman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riset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Pengambil</a:t>
            </a:r>
            <a:r>
              <a:rPr lang="en-US" sz="2000" b="1" dirty="0"/>
              <a:t> </a:t>
            </a:r>
            <a:r>
              <a:rPr lang="en-US" sz="2000" b="1" dirty="0" err="1"/>
              <a:t>Kebijakan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Birokrat</a:t>
            </a:r>
            <a:endParaRPr lang="en-US" sz="2000" b="1" dirty="0"/>
          </a:p>
        </p:txBody>
      </p:sp>
      <p:sp>
        <p:nvSpPr>
          <p:cNvPr id="192" name="Round Same Side Corner Rectangle 511">
            <a:extLst>
              <a:ext uri="{FF2B5EF4-FFF2-40B4-BE49-F238E27FC236}">
                <a16:creationId xmlns:a16="http://schemas.microsoft.com/office/drawing/2014/main" xmlns="" id="{1DD8CDD3-700A-413B-B1F0-E10755AF158D}"/>
              </a:ext>
            </a:extLst>
          </p:cNvPr>
          <p:cNvSpPr/>
          <p:nvPr/>
        </p:nvSpPr>
        <p:spPr>
          <a:xfrm rot="10800000" flipH="1">
            <a:off x="7186803" y="1899960"/>
            <a:ext cx="51326" cy="42746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193" name="Round Same Side Corner Rectangle 512">
            <a:extLst>
              <a:ext uri="{FF2B5EF4-FFF2-40B4-BE49-F238E27FC236}">
                <a16:creationId xmlns:a16="http://schemas.microsoft.com/office/drawing/2014/main" xmlns="" id="{2E94C4DB-27C5-4D4B-9B86-7F08FD3ABCFB}"/>
              </a:ext>
            </a:extLst>
          </p:cNvPr>
          <p:cNvSpPr/>
          <p:nvPr/>
        </p:nvSpPr>
        <p:spPr>
          <a:xfrm rot="10800000" flipH="1">
            <a:off x="7226314" y="3241624"/>
            <a:ext cx="51326" cy="42746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194" name="Round Same Side Corner Rectangle 513">
            <a:extLst>
              <a:ext uri="{FF2B5EF4-FFF2-40B4-BE49-F238E27FC236}">
                <a16:creationId xmlns:a16="http://schemas.microsoft.com/office/drawing/2014/main" xmlns="" id="{754AC1A0-6131-44C6-A68E-9FEDFD9F89EE}"/>
              </a:ext>
            </a:extLst>
          </p:cNvPr>
          <p:cNvSpPr/>
          <p:nvPr/>
        </p:nvSpPr>
        <p:spPr>
          <a:xfrm rot="10800000" flipH="1">
            <a:off x="1678401" y="5505859"/>
            <a:ext cx="51326" cy="42746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195" name="Round Same Side Corner Rectangle 514">
            <a:extLst>
              <a:ext uri="{FF2B5EF4-FFF2-40B4-BE49-F238E27FC236}">
                <a16:creationId xmlns:a16="http://schemas.microsoft.com/office/drawing/2014/main" xmlns="" id="{5E496674-022C-489F-95F8-33AF9EAA73DB}"/>
              </a:ext>
            </a:extLst>
          </p:cNvPr>
          <p:cNvSpPr/>
          <p:nvPr/>
        </p:nvSpPr>
        <p:spPr>
          <a:xfrm rot="10800000" flipH="1">
            <a:off x="1642819" y="1993428"/>
            <a:ext cx="51326" cy="42746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CE659C5A-EE9C-4C36-8D65-CCAF89216E0F}"/>
              </a:ext>
            </a:extLst>
          </p:cNvPr>
          <p:cNvSpPr txBox="1"/>
          <p:nvPr/>
        </p:nvSpPr>
        <p:spPr>
          <a:xfrm>
            <a:off x="7178730" y="5013177"/>
            <a:ext cx="3378525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b="1" dirty="0" err="1"/>
              <a:t>Sinergitas</a:t>
            </a:r>
            <a:r>
              <a:rPr lang="en-US" sz="2000" b="1" dirty="0"/>
              <a:t> Lintas </a:t>
            </a:r>
            <a:r>
              <a:rPr lang="en-US" sz="2000" b="1" dirty="0" err="1"/>
              <a:t>disiplin</a:t>
            </a:r>
            <a:r>
              <a:rPr lang="en-US" sz="2000" b="1" dirty="0"/>
              <a:t> </a:t>
            </a:r>
            <a:r>
              <a:rPr lang="en-US" sz="2000" b="1" dirty="0" err="1"/>
              <a:t>rendah</a:t>
            </a:r>
            <a:endParaRPr lang="en-US" sz="2000" b="1" dirty="0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E80C58B4-6E85-4A22-B49C-AE7574239B9B}"/>
              </a:ext>
            </a:extLst>
          </p:cNvPr>
          <p:cNvSpPr txBox="1"/>
          <p:nvPr/>
        </p:nvSpPr>
        <p:spPr>
          <a:xfrm>
            <a:off x="1631505" y="5351180"/>
            <a:ext cx="3289857" cy="83711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2000" b="1" dirty="0"/>
              <a:t>Mismatch PT/</a:t>
            </a:r>
            <a:r>
              <a:rPr lang="en-US" sz="2000" b="1" dirty="0" err="1"/>
              <a:t>Litbang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Industri</a:t>
            </a:r>
            <a:endParaRPr lang="en-US" sz="2000" b="1" dirty="0"/>
          </a:p>
        </p:txBody>
      </p:sp>
      <p:sp>
        <p:nvSpPr>
          <p:cNvPr id="198" name="Round Same Side Corner Rectangle 517">
            <a:extLst>
              <a:ext uri="{FF2B5EF4-FFF2-40B4-BE49-F238E27FC236}">
                <a16:creationId xmlns:a16="http://schemas.microsoft.com/office/drawing/2014/main" xmlns="" id="{ED153B8F-82E6-4C8E-989B-8913BA099F85}"/>
              </a:ext>
            </a:extLst>
          </p:cNvPr>
          <p:cNvSpPr/>
          <p:nvPr/>
        </p:nvSpPr>
        <p:spPr>
          <a:xfrm rot="10800000" flipH="1">
            <a:off x="7186804" y="5171926"/>
            <a:ext cx="51326" cy="42746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199" name="Round Same Side Corner Rectangle 518">
            <a:extLst>
              <a:ext uri="{FF2B5EF4-FFF2-40B4-BE49-F238E27FC236}">
                <a16:creationId xmlns:a16="http://schemas.microsoft.com/office/drawing/2014/main" xmlns="" id="{A783B5AA-247D-4314-ACB4-55521700F925}"/>
              </a:ext>
            </a:extLst>
          </p:cNvPr>
          <p:cNvSpPr/>
          <p:nvPr/>
        </p:nvSpPr>
        <p:spPr>
          <a:xfrm rot="10800000" flipH="1">
            <a:off x="1670329" y="3864693"/>
            <a:ext cx="51326" cy="42746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chemeClr val="tx1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45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9013" y="77124"/>
            <a:ext cx="9899993" cy="54300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5792" tIns="47896" rIns="95792" bIns="47896" rtlCol="0">
            <a:spAutoFit/>
          </a:bodyPr>
          <a:lstStyle>
            <a:defPPr>
              <a:defRPr lang="id-ID"/>
            </a:defPPr>
            <a:lvl1pPr algn="ctr" defTabSz="913702">
              <a:defRPr sz="3600">
                <a:solidFill>
                  <a:prstClr val="black"/>
                </a:solidFill>
              </a:defRPr>
            </a:lvl1pPr>
          </a:lstStyle>
          <a:p>
            <a:r>
              <a:rPr lang="id-ID" sz="29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KEBIJAKAN, STRATEGI, PROGRAM, INDIKATOR DAN TARGET </a:t>
            </a:r>
            <a:r>
              <a:rPr lang="en-US" sz="29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id-ID" sz="29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79676" y="3031274"/>
          <a:ext cx="9577069" cy="353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911"/>
                <a:gridCol w="3653376"/>
                <a:gridCol w="900297"/>
                <a:gridCol w="900297"/>
                <a:gridCol w="900297"/>
                <a:gridCol w="900297"/>
                <a:gridCol w="900297"/>
                <a:gridCol w="900297"/>
              </a:tblGrid>
              <a:tr h="70320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INDIKATOR</a:t>
                      </a:r>
                      <a:r>
                        <a:rPr lang="id-ID" sz="18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KINERJA PROGRAM</a:t>
                      </a:r>
                      <a:endParaRPr lang="id-ID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1" marR="91441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d-ID" sz="1400" dirty="0">
                        <a:latin typeface="+mn-lt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                             </a:t>
                      </a:r>
                      <a:endParaRPr lang="id-ID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1" marR="91441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sz="14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sz="14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sz="14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sz="14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d-ID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03209">
                <a:tc gridSpan="2" vMerge="1">
                  <a:txBody>
                    <a:bodyPr/>
                    <a:lstStyle/>
                    <a:p>
                      <a:endParaRPr lang="id-ID" sz="1400" dirty="0">
                        <a:latin typeface="+mn-lt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id-ID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2015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1" marR="91441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2016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1" marR="91441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2017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1" marR="91441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2018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1" marR="91441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2019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1" marR="91441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Ket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1" marR="91441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098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IKP 1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60" marR="2160" marT="1994" marB="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HKI yang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didaftarkan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imesNewRomanPSMT"/>
                        </a:rPr>
                        <a:t>1.580</a:t>
                      </a:r>
                      <a:r>
                        <a:rPr lang="en-US" sz="1800" b="1" dirty="0" smtClean="0">
                          <a:effectLst/>
                          <a:latin typeface="TimesNewRomanPSMT"/>
                        </a:rPr>
                        <a:t> </a:t>
                      </a:r>
                      <a:endParaRPr lang="en-US" sz="3200" b="1" dirty="0" smtClean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imesNewRomanPSMT"/>
                        </a:rPr>
                        <a:t>1.735</a:t>
                      </a:r>
                      <a:r>
                        <a:rPr lang="en-US" sz="1100" b="1" dirty="0" smtClean="0">
                          <a:effectLst/>
                          <a:latin typeface="TimesNewRomanPSMT"/>
                        </a:rPr>
                        <a:t>  </a:t>
                      </a:r>
                      <a:endParaRPr lang="en-US" sz="180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imesNewRomanPSMT"/>
                        </a:rPr>
                        <a:t>1.910</a:t>
                      </a:r>
                      <a:endParaRPr lang="en-US" sz="2800" b="1" dirty="0" smtClean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imesNewRomanPSMT"/>
                        </a:rPr>
                        <a:t> 2.200</a:t>
                      </a:r>
                      <a:r>
                        <a:rPr lang="en-US" sz="1100" b="1" dirty="0" smtClean="0">
                          <a:effectLst/>
                          <a:latin typeface="TimesNewRomanPSMT"/>
                        </a:rPr>
                        <a:t> </a:t>
                      </a:r>
                      <a:endParaRPr lang="en-US" sz="1800" b="1" dirty="0" smtClean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imesNewRomanPSMT"/>
                        </a:rPr>
                        <a:t>2.400 </a:t>
                      </a:r>
                      <a:endParaRPr lang="en-US" sz="280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Komulatif</a:t>
                      </a:r>
                      <a:endParaRPr lang="en-US" sz="1400" b="1" dirty="0"/>
                    </a:p>
                  </a:txBody>
                  <a:tcPr marL="7620" marR="7620" marT="7620" marB="0" anchor="ctr"/>
                </a:tc>
              </a:tr>
              <a:tr h="5098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IKP 2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60" marR="2160" marT="1994" marB="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publikasi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internasional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imesNewRomanPSMT"/>
                        </a:rPr>
                        <a:t>5.008 </a:t>
                      </a:r>
                      <a:endParaRPr lang="en-US" sz="280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imesNewRomanPSMT"/>
                        </a:rPr>
                        <a:t>6.229 </a:t>
                      </a:r>
                      <a:endParaRPr lang="en-US" sz="2800" b="1" dirty="0" smtClean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imesNewRomanPSMT"/>
                        </a:rPr>
                        <a:t>12.000 </a:t>
                      </a:r>
                      <a:endParaRPr lang="en-US" sz="2800" b="1" dirty="0" smtClean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imesNewRomanPSMT"/>
                        </a:rPr>
                        <a:t>14.000 </a:t>
                      </a:r>
                      <a:endParaRPr lang="en-US" sz="2800" b="1" dirty="0" smtClean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imesNewRomanPSMT"/>
                        </a:rPr>
                        <a:t>19.000 </a:t>
                      </a:r>
                      <a:endParaRPr lang="en-US" sz="280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Nominal</a:t>
                      </a:r>
                      <a:endParaRPr lang="en-US" sz="1400" b="1" dirty="0"/>
                    </a:p>
                  </a:txBody>
                  <a:tcPr marL="7620" marR="7620" marT="7620" marB="0" anchor="ctr"/>
                </a:tc>
              </a:tr>
              <a:tr h="5562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IKP 3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60" marR="2160" marT="1994" marB="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 prototipe R &amp; D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RL s.d 6 </a:t>
                      </a:r>
                      <a:endParaRPr lang="en-US" sz="18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imesNewRomanPSMT"/>
                        </a:rPr>
                        <a:t>530 </a:t>
                      </a:r>
                      <a:endParaRPr lang="en-US" sz="2800" b="1" dirty="0" smtClean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imesNewRomanPSMT"/>
                        </a:rPr>
                        <a:t>632 </a:t>
                      </a:r>
                      <a:endParaRPr lang="en-US" sz="2800" b="1" dirty="0" smtClean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imesNewRomanPSMT"/>
                        </a:rPr>
                        <a:t>783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imesNewRomanPSMT"/>
                        </a:rPr>
                        <a:t>1.000 </a:t>
                      </a:r>
                      <a:endParaRPr lang="en-US" sz="2800" b="1" dirty="0" smtClean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imesNewRomanPSMT"/>
                        </a:rPr>
                        <a:t>1.200 </a:t>
                      </a:r>
                      <a:endParaRPr lang="en-US" sz="2800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Nominal</a:t>
                      </a:r>
                      <a:endParaRPr lang="en-US" sz="1400" b="1" dirty="0"/>
                    </a:p>
                  </a:txBody>
                  <a:tcPr marL="7620" marR="7620" marT="7620" marB="0" anchor="ctr"/>
                </a:tc>
              </a:tr>
              <a:tr h="5562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IKP 4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60" marR="2160" marT="1994" marB="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Jumlah prototipe laik industri</a:t>
                      </a: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 </a:t>
                      </a:r>
                      <a:endParaRPr lang="en-US" sz="18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15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25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30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Nominal</a:t>
                      </a:r>
                      <a:endParaRPr lang="en-US" sz="1400" b="1" dirty="0"/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01162" y="1854686"/>
          <a:ext cx="9544064" cy="106035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04230"/>
                <a:gridCol w="7139834"/>
              </a:tblGrid>
              <a:tr h="420274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FFFF00"/>
                          </a:solidFill>
                        </a:rPr>
                        <a:t>PROGRAM</a:t>
                      </a:r>
                      <a:endParaRPr lang="id-ID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1" marR="91441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92D050"/>
                          </a:solidFill>
                        </a:rPr>
                        <a:t>Program Penguatan</a:t>
                      </a:r>
                      <a:r>
                        <a:rPr lang="id-ID" sz="1800" b="1" baseline="0" dirty="0" smtClean="0">
                          <a:solidFill>
                            <a:srgbClr val="92D050"/>
                          </a:solidFill>
                        </a:rPr>
                        <a:t> Riset dan Pengembangan</a:t>
                      </a:r>
                      <a:endParaRPr lang="id-ID" sz="1800" b="1" dirty="0">
                        <a:solidFill>
                          <a:srgbClr val="92D050"/>
                        </a:solidFill>
                      </a:endParaRPr>
                    </a:p>
                  </a:txBody>
                  <a:tcPr marL="91441" marR="91441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92D050"/>
                          </a:solidFill>
                        </a:rPr>
                        <a:t>SASARAN PROGRAM</a:t>
                      </a:r>
                      <a:endParaRPr lang="id-ID" sz="1800" b="1" dirty="0">
                        <a:solidFill>
                          <a:srgbClr val="92D050"/>
                        </a:solidFill>
                      </a:endParaRPr>
                    </a:p>
                  </a:txBody>
                  <a:tcPr marL="91441" marR="91441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7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Meningkatnya Relevansi dan produktivitas riset dan pengembangan</a:t>
                      </a:r>
                    </a:p>
                  </a:txBody>
                  <a:tcPr marL="91441" marR="91441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5518155" y="2590812"/>
            <a:ext cx="1650663" cy="37723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6" rIns="95792" bIns="47896" rtlCol="0" anchor="ctr"/>
          <a:lstStyle/>
          <a:p>
            <a:pPr algn="ctr"/>
            <a:endParaRPr lang="id-ID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298783" y="772469"/>
          <a:ext cx="9544064" cy="9900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04230"/>
                <a:gridCol w="7139834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FFFF00"/>
                          </a:solidFill>
                        </a:rPr>
                        <a:t>KEBIJAKAN</a:t>
                      </a:r>
                      <a:endParaRPr lang="id-ID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1" marR="91441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FFFF00"/>
                          </a:solidFill>
                        </a:rPr>
                        <a:t>Meningkatkan Produktivitas Penelitian dan Pengembangan</a:t>
                      </a:r>
                      <a:endParaRPr lang="id-ID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1" marR="91441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19190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FFFF00"/>
                          </a:solidFill>
                        </a:rPr>
                        <a:t>STRATEGI</a:t>
                      </a:r>
                      <a:endParaRPr lang="id-ID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1" marR="91441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7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Meningkatkan</a:t>
                      </a:r>
                      <a:r>
                        <a:rPr lang="id-ID" sz="1700" b="1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 HKI yang didaftarkan, publikasi internasional dan prototipe hasil litbang</a:t>
                      </a:r>
                      <a:endParaRPr lang="id-ID" sz="1700" b="1" i="0" u="none" strike="noStrike" dirty="0" smtClean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5600704" y="1524012"/>
            <a:ext cx="1650663" cy="37723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6" rIns="95792" bIns="47896" rtlCol="0" anchor="ctr"/>
          <a:lstStyle/>
          <a:p>
            <a:pPr algn="ctr"/>
            <a:endParaRPr lang="id-ID"/>
          </a:p>
        </p:txBody>
      </p:sp>
      <p:sp>
        <p:nvSpPr>
          <p:cNvPr id="2" name="Rounded Rectangle 1"/>
          <p:cNvSpPr/>
          <p:nvPr/>
        </p:nvSpPr>
        <p:spPr>
          <a:xfrm>
            <a:off x="7301384" y="3831142"/>
            <a:ext cx="1680936" cy="2694202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92" tIns="47896" rIns="95792" bIns="4789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3000" y="-27384"/>
            <a:ext cx="9906000" cy="646331"/>
          </a:xfrm>
          <a:prstGeom prst="rect">
            <a:avLst/>
          </a:prstGeom>
          <a:solidFill>
            <a:srgbClr val="1B8A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800040"/>
                </a:solidFill>
              </a:rPr>
              <a:t>CAPAIAN REGULASI R&amp;D</a:t>
            </a:r>
            <a:endParaRPr lang="en-US" sz="2700" b="1" dirty="0">
              <a:solidFill>
                <a:srgbClr val="80004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27992" y="980729"/>
            <a:ext cx="3847310" cy="5020022"/>
            <a:chOff x="5432299" y="1550649"/>
            <a:chExt cx="3551363" cy="4450101"/>
          </a:xfrm>
        </p:grpSpPr>
        <p:sp>
          <p:nvSpPr>
            <p:cNvPr id="7" name="Freeform 6"/>
            <p:cNvSpPr/>
            <p:nvPr/>
          </p:nvSpPr>
          <p:spPr>
            <a:xfrm>
              <a:off x="5432299" y="1550649"/>
              <a:ext cx="3551363" cy="4450101"/>
            </a:xfrm>
            <a:custGeom>
              <a:avLst/>
              <a:gdLst>
                <a:gd name="connsiteX0" fmla="*/ 45749 w 4453157"/>
                <a:gd name="connsiteY0" fmla="*/ 1836956 h 5860316"/>
                <a:gd name="connsiteX1" fmla="*/ 45749 w 4453157"/>
                <a:gd name="connsiteY1" fmla="*/ 1836956 h 5860316"/>
                <a:gd name="connsiteX2" fmla="*/ 9173 w 4453157"/>
                <a:gd name="connsiteY2" fmla="*/ 1635788 h 5860316"/>
                <a:gd name="connsiteX3" fmla="*/ 45749 w 4453157"/>
                <a:gd name="connsiteY3" fmla="*/ 1196876 h 5860316"/>
                <a:gd name="connsiteX4" fmla="*/ 82325 w 4453157"/>
                <a:gd name="connsiteY4" fmla="*/ 1068860 h 5860316"/>
                <a:gd name="connsiteX5" fmla="*/ 192053 w 4453157"/>
                <a:gd name="connsiteY5" fmla="*/ 940844 h 5860316"/>
                <a:gd name="connsiteX6" fmla="*/ 246917 w 4453157"/>
                <a:gd name="connsiteY6" fmla="*/ 904268 h 5860316"/>
                <a:gd name="connsiteX7" fmla="*/ 301781 w 4453157"/>
                <a:gd name="connsiteY7" fmla="*/ 849404 h 5860316"/>
                <a:gd name="connsiteX8" fmla="*/ 374933 w 4453157"/>
                <a:gd name="connsiteY8" fmla="*/ 831116 h 5860316"/>
                <a:gd name="connsiteX9" fmla="*/ 740693 w 4453157"/>
                <a:gd name="connsiteY9" fmla="*/ 776252 h 5860316"/>
                <a:gd name="connsiteX10" fmla="*/ 813845 w 4453157"/>
                <a:gd name="connsiteY10" fmla="*/ 757964 h 5860316"/>
                <a:gd name="connsiteX11" fmla="*/ 868709 w 4453157"/>
                <a:gd name="connsiteY11" fmla="*/ 721388 h 5860316"/>
                <a:gd name="connsiteX12" fmla="*/ 923573 w 4453157"/>
                <a:gd name="connsiteY12" fmla="*/ 703100 h 5860316"/>
                <a:gd name="connsiteX13" fmla="*/ 941861 w 4453157"/>
                <a:gd name="connsiteY13" fmla="*/ 648236 h 5860316"/>
                <a:gd name="connsiteX14" fmla="*/ 978437 w 4453157"/>
                <a:gd name="connsiteY14" fmla="*/ 575084 h 5860316"/>
                <a:gd name="connsiteX15" fmla="*/ 996725 w 4453157"/>
                <a:gd name="connsiteY15" fmla="*/ 410492 h 5860316"/>
                <a:gd name="connsiteX16" fmla="*/ 1051589 w 4453157"/>
                <a:gd name="connsiteY16" fmla="*/ 300764 h 5860316"/>
                <a:gd name="connsiteX17" fmla="*/ 1179605 w 4453157"/>
                <a:gd name="connsiteY17" fmla="*/ 227612 h 5860316"/>
                <a:gd name="connsiteX18" fmla="*/ 1234469 w 4453157"/>
                <a:gd name="connsiteY18" fmla="*/ 191036 h 5860316"/>
                <a:gd name="connsiteX19" fmla="*/ 1362485 w 4453157"/>
                <a:gd name="connsiteY19" fmla="*/ 154460 h 5860316"/>
                <a:gd name="connsiteX20" fmla="*/ 1472213 w 4453157"/>
                <a:gd name="connsiteY20" fmla="*/ 117884 h 5860316"/>
                <a:gd name="connsiteX21" fmla="*/ 1527077 w 4453157"/>
                <a:gd name="connsiteY21" fmla="*/ 99596 h 5860316"/>
                <a:gd name="connsiteX22" fmla="*/ 1618517 w 4453157"/>
                <a:gd name="connsiteY22" fmla="*/ 63020 h 5860316"/>
                <a:gd name="connsiteX23" fmla="*/ 1783109 w 4453157"/>
                <a:gd name="connsiteY23" fmla="*/ 44732 h 5860316"/>
                <a:gd name="connsiteX24" fmla="*/ 2660933 w 4453157"/>
                <a:gd name="connsiteY24" fmla="*/ 99596 h 5860316"/>
                <a:gd name="connsiteX25" fmla="*/ 2715797 w 4453157"/>
                <a:gd name="connsiteY25" fmla="*/ 154460 h 5860316"/>
                <a:gd name="connsiteX26" fmla="*/ 2752373 w 4453157"/>
                <a:gd name="connsiteY26" fmla="*/ 282476 h 5860316"/>
                <a:gd name="connsiteX27" fmla="*/ 2770661 w 4453157"/>
                <a:gd name="connsiteY27" fmla="*/ 447068 h 5860316"/>
                <a:gd name="connsiteX28" fmla="*/ 2788949 w 4453157"/>
                <a:gd name="connsiteY28" fmla="*/ 538508 h 5860316"/>
                <a:gd name="connsiteX29" fmla="*/ 2862101 w 4453157"/>
                <a:gd name="connsiteY29" fmla="*/ 593372 h 5860316"/>
                <a:gd name="connsiteX30" fmla="*/ 3099845 w 4453157"/>
                <a:gd name="connsiteY30" fmla="*/ 648236 h 5860316"/>
                <a:gd name="connsiteX31" fmla="*/ 3849653 w 4453157"/>
                <a:gd name="connsiteY31" fmla="*/ 666524 h 5860316"/>
                <a:gd name="connsiteX32" fmla="*/ 3959381 w 4453157"/>
                <a:gd name="connsiteY32" fmla="*/ 703100 h 5860316"/>
                <a:gd name="connsiteX33" fmla="*/ 4087397 w 4453157"/>
                <a:gd name="connsiteY33" fmla="*/ 812828 h 5860316"/>
                <a:gd name="connsiteX34" fmla="*/ 4160549 w 4453157"/>
                <a:gd name="connsiteY34" fmla="*/ 922556 h 5860316"/>
                <a:gd name="connsiteX35" fmla="*/ 4197125 w 4453157"/>
                <a:gd name="connsiteY35" fmla="*/ 977420 h 5860316"/>
                <a:gd name="connsiteX36" fmla="*/ 4215413 w 4453157"/>
                <a:gd name="connsiteY36" fmla="*/ 1032284 h 5860316"/>
                <a:gd name="connsiteX37" fmla="*/ 4233701 w 4453157"/>
                <a:gd name="connsiteY37" fmla="*/ 1178588 h 5860316"/>
                <a:gd name="connsiteX38" fmla="*/ 4270277 w 4453157"/>
                <a:gd name="connsiteY38" fmla="*/ 1361468 h 5860316"/>
                <a:gd name="connsiteX39" fmla="*/ 4288565 w 4453157"/>
                <a:gd name="connsiteY39" fmla="*/ 1690652 h 5860316"/>
                <a:gd name="connsiteX40" fmla="*/ 4343429 w 4453157"/>
                <a:gd name="connsiteY40" fmla="*/ 1836956 h 5860316"/>
                <a:gd name="connsiteX41" fmla="*/ 4361717 w 4453157"/>
                <a:gd name="connsiteY41" fmla="*/ 1891820 h 5860316"/>
                <a:gd name="connsiteX42" fmla="*/ 4380005 w 4453157"/>
                <a:gd name="connsiteY42" fmla="*/ 1964972 h 5860316"/>
                <a:gd name="connsiteX43" fmla="*/ 4416581 w 4453157"/>
                <a:gd name="connsiteY43" fmla="*/ 2129564 h 5860316"/>
                <a:gd name="connsiteX44" fmla="*/ 4453157 w 4453157"/>
                <a:gd name="connsiteY44" fmla="*/ 2184428 h 5860316"/>
                <a:gd name="connsiteX45" fmla="*/ 4434869 w 4453157"/>
                <a:gd name="connsiteY45" fmla="*/ 2367308 h 5860316"/>
                <a:gd name="connsiteX46" fmla="*/ 4416581 w 4453157"/>
                <a:gd name="connsiteY46" fmla="*/ 2422172 h 5860316"/>
                <a:gd name="connsiteX47" fmla="*/ 4398293 w 4453157"/>
                <a:gd name="connsiteY47" fmla="*/ 2495324 h 5860316"/>
                <a:gd name="connsiteX48" fmla="*/ 4380005 w 4453157"/>
                <a:gd name="connsiteY48" fmla="*/ 2550188 h 5860316"/>
                <a:gd name="connsiteX49" fmla="*/ 4325141 w 4453157"/>
                <a:gd name="connsiteY49" fmla="*/ 2586764 h 5860316"/>
                <a:gd name="connsiteX50" fmla="*/ 4343429 w 4453157"/>
                <a:gd name="connsiteY50" fmla="*/ 2952524 h 5860316"/>
                <a:gd name="connsiteX51" fmla="*/ 4380005 w 4453157"/>
                <a:gd name="connsiteY51" fmla="*/ 3062252 h 5860316"/>
                <a:gd name="connsiteX52" fmla="*/ 4416581 w 4453157"/>
                <a:gd name="connsiteY52" fmla="*/ 3245132 h 5860316"/>
                <a:gd name="connsiteX53" fmla="*/ 4398293 w 4453157"/>
                <a:gd name="connsiteY53" fmla="*/ 3501164 h 5860316"/>
                <a:gd name="connsiteX54" fmla="*/ 4343429 w 4453157"/>
                <a:gd name="connsiteY54" fmla="*/ 3610892 h 5860316"/>
                <a:gd name="connsiteX55" fmla="*/ 4288565 w 4453157"/>
                <a:gd name="connsiteY55" fmla="*/ 3793772 h 5860316"/>
                <a:gd name="connsiteX56" fmla="*/ 4270277 w 4453157"/>
                <a:gd name="connsiteY56" fmla="*/ 4598444 h 5860316"/>
                <a:gd name="connsiteX57" fmla="*/ 4251989 w 4453157"/>
                <a:gd name="connsiteY57" fmla="*/ 4945916 h 5860316"/>
                <a:gd name="connsiteX58" fmla="*/ 4233701 w 4453157"/>
                <a:gd name="connsiteY58" fmla="*/ 5000780 h 5860316"/>
                <a:gd name="connsiteX59" fmla="*/ 4105685 w 4453157"/>
                <a:gd name="connsiteY59" fmla="*/ 5092220 h 5860316"/>
                <a:gd name="connsiteX60" fmla="*/ 4050821 w 4453157"/>
                <a:gd name="connsiteY60" fmla="*/ 5110508 h 5860316"/>
                <a:gd name="connsiteX61" fmla="*/ 3557045 w 4453157"/>
                <a:gd name="connsiteY61" fmla="*/ 5201948 h 5860316"/>
                <a:gd name="connsiteX62" fmla="*/ 3355877 w 4453157"/>
                <a:gd name="connsiteY62" fmla="*/ 5311676 h 5860316"/>
                <a:gd name="connsiteX63" fmla="*/ 3301013 w 4453157"/>
                <a:gd name="connsiteY63" fmla="*/ 5421404 h 5860316"/>
                <a:gd name="connsiteX64" fmla="*/ 3282725 w 4453157"/>
                <a:gd name="connsiteY64" fmla="*/ 5476268 h 5860316"/>
                <a:gd name="connsiteX65" fmla="*/ 3227861 w 4453157"/>
                <a:gd name="connsiteY65" fmla="*/ 5494556 h 5860316"/>
                <a:gd name="connsiteX66" fmla="*/ 3154709 w 4453157"/>
                <a:gd name="connsiteY66" fmla="*/ 5585996 h 5860316"/>
                <a:gd name="connsiteX67" fmla="*/ 3118133 w 4453157"/>
                <a:gd name="connsiteY67" fmla="*/ 5640860 h 5860316"/>
                <a:gd name="connsiteX68" fmla="*/ 2953541 w 4453157"/>
                <a:gd name="connsiteY68" fmla="*/ 5714012 h 5860316"/>
                <a:gd name="connsiteX69" fmla="*/ 2551205 w 4453157"/>
                <a:gd name="connsiteY69" fmla="*/ 5768876 h 5860316"/>
                <a:gd name="connsiteX70" fmla="*/ 2441477 w 4453157"/>
                <a:gd name="connsiteY70" fmla="*/ 5805452 h 5860316"/>
                <a:gd name="connsiteX71" fmla="*/ 2368325 w 4453157"/>
                <a:gd name="connsiteY71" fmla="*/ 5823740 h 5860316"/>
                <a:gd name="connsiteX72" fmla="*/ 2295173 w 4453157"/>
                <a:gd name="connsiteY72" fmla="*/ 5860316 h 5860316"/>
                <a:gd name="connsiteX73" fmla="*/ 1600229 w 4453157"/>
                <a:gd name="connsiteY73" fmla="*/ 5842028 h 5860316"/>
                <a:gd name="connsiteX74" fmla="*/ 1271045 w 4453157"/>
                <a:gd name="connsiteY74" fmla="*/ 5787164 h 5860316"/>
                <a:gd name="connsiteX75" fmla="*/ 1161317 w 4453157"/>
                <a:gd name="connsiteY75" fmla="*/ 5750588 h 5860316"/>
                <a:gd name="connsiteX76" fmla="*/ 1051589 w 4453157"/>
                <a:gd name="connsiteY76" fmla="*/ 5677436 h 5860316"/>
                <a:gd name="connsiteX77" fmla="*/ 996725 w 4453157"/>
                <a:gd name="connsiteY77" fmla="*/ 5640860 h 5860316"/>
                <a:gd name="connsiteX78" fmla="*/ 740693 w 4453157"/>
                <a:gd name="connsiteY78" fmla="*/ 5604284 h 5860316"/>
                <a:gd name="connsiteX79" fmla="*/ 539525 w 4453157"/>
                <a:gd name="connsiteY79" fmla="*/ 5531132 h 5860316"/>
                <a:gd name="connsiteX80" fmla="*/ 521237 w 4453157"/>
                <a:gd name="connsiteY80" fmla="*/ 5476268 h 5860316"/>
                <a:gd name="connsiteX81" fmla="*/ 502949 w 4453157"/>
                <a:gd name="connsiteY81" fmla="*/ 5311676 h 5860316"/>
                <a:gd name="connsiteX82" fmla="*/ 429797 w 4453157"/>
                <a:gd name="connsiteY82" fmla="*/ 5201948 h 5860316"/>
                <a:gd name="connsiteX83" fmla="*/ 283493 w 4453157"/>
                <a:gd name="connsiteY83" fmla="*/ 5128796 h 5860316"/>
                <a:gd name="connsiteX84" fmla="*/ 246917 w 4453157"/>
                <a:gd name="connsiteY84" fmla="*/ 5073932 h 5860316"/>
                <a:gd name="connsiteX85" fmla="*/ 192053 w 4453157"/>
                <a:gd name="connsiteY85" fmla="*/ 5000780 h 5860316"/>
                <a:gd name="connsiteX86" fmla="*/ 173765 w 4453157"/>
                <a:gd name="connsiteY86" fmla="*/ 4945916 h 5860316"/>
                <a:gd name="connsiteX87" fmla="*/ 192053 w 4453157"/>
                <a:gd name="connsiteY87" fmla="*/ 4763036 h 5860316"/>
                <a:gd name="connsiteX88" fmla="*/ 210341 w 4453157"/>
                <a:gd name="connsiteY88" fmla="*/ 4708172 h 5860316"/>
                <a:gd name="connsiteX89" fmla="*/ 192053 w 4453157"/>
                <a:gd name="connsiteY89" fmla="*/ 4452140 h 5860316"/>
                <a:gd name="connsiteX90" fmla="*/ 173765 w 4453157"/>
                <a:gd name="connsiteY90" fmla="*/ 4360700 h 5860316"/>
                <a:gd name="connsiteX91" fmla="*/ 155477 w 4453157"/>
                <a:gd name="connsiteY91" fmla="*/ 4250972 h 5860316"/>
                <a:gd name="connsiteX92" fmla="*/ 118901 w 4453157"/>
                <a:gd name="connsiteY92" fmla="*/ 3885212 h 5860316"/>
                <a:gd name="connsiteX93" fmla="*/ 155477 w 4453157"/>
                <a:gd name="connsiteY93" fmla="*/ 3299996 h 5860316"/>
                <a:gd name="connsiteX94" fmla="*/ 173765 w 4453157"/>
                <a:gd name="connsiteY94" fmla="*/ 3245132 h 5860316"/>
                <a:gd name="connsiteX95" fmla="*/ 137189 w 4453157"/>
                <a:gd name="connsiteY95" fmla="*/ 2221004 h 5860316"/>
                <a:gd name="connsiteX96" fmla="*/ 118901 w 4453157"/>
                <a:gd name="connsiteY96" fmla="*/ 2166140 h 5860316"/>
                <a:gd name="connsiteX97" fmla="*/ 100613 w 4453157"/>
                <a:gd name="connsiteY97" fmla="*/ 1983260 h 5860316"/>
                <a:gd name="connsiteX98" fmla="*/ 45749 w 4453157"/>
                <a:gd name="connsiteY98" fmla="*/ 1836956 h 586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4453157" h="5860316">
                  <a:moveTo>
                    <a:pt x="45749" y="1836956"/>
                  </a:moveTo>
                  <a:lnTo>
                    <a:pt x="45749" y="1836956"/>
                  </a:lnTo>
                  <a:cubicBezTo>
                    <a:pt x="33557" y="1769900"/>
                    <a:pt x="11302" y="1703910"/>
                    <a:pt x="9173" y="1635788"/>
                  </a:cubicBezTo>
                  <a:cubicBezTo>
                    <a:pt x="-5802" y="1156599"/>
                    <a:pt x="-7926" y="1384738"/>
                    <a:pt x="45749" y="1196876"/>
                  </a:cubicBezTo>
                  <a:cubicBezTo>
                    <a:pt x="50839" y="1179060"/>
                    <a:pt x="69797" y="1090784"/>
                    <a:pt x="82325" y="1068860"/>
                  </a:cubicBezTo>
                  <a:cubicBezTo>
                    <a:pt x="104341" y="1030332"/>
                    <a:pt x="156676" y="970325"/>
                    <a:pt x="192053" y="940844"/>
                  </a:cubicBezTo>
                  <a:cubicBezTo>
                    <a:pt x="208938" y="926773"/>
                    <a:pt x="230032" y="918339"/>
                    <a:pt x="246917" y="904268"/>
                  </a:cubicBezTo>
                  <a:cubicBezTo>
                    <a:pt x="266786" y="887711"/>
                    <a:pt x="279326" y="862236"/>
                    <a:pt x="301781" y="849404"/>
                  </a:cubicBezTo>
                  <a:cubicBezTo>
                    <a:pt x="323604" y="836934"/>
                    <a:pt x="350859" y="838338"/>
                    <a:pt x="374933" y="831116"/>
                  </a:cubicBezTo>
                  <a:cubicBezTo>
                    <a:pt x="593671" y="765495"/>
                    <a:pt x="384422" y="801700"/>
                    <a:pt x="740693" y="776252"/>
                  </a:cubicBezTo>
                  <a:cubicBezTo>
                    <a:pt x="765077" y="770156"/>
                    <a:pt x="790743" y="767865"/>
                    <a:pt x="813845" y="757964"/>
                  </a:cubicBezTo>
                  <a:cubicBezTo>
                    <a:pt x="834047" y="749306"/>
                    <a:pt x="849050" y="731218"/>
                    <a:pt x="868709" y="721388"/>
                  </a:cubicBezTo>
                  <a:cubicBezTo>
                    <a:pt x="885951" y="712767"/>
                    <a:pt x="905285" y="709196"/>
                    <a:pt x="923573" y="703100"/>
                  </a:cubicBezTo>
                  <a:cubicBezTo>
                    <a:pt x="929669" y="684812"/>
                    <a:pt x="934267" y="665955"/>
                    <a:pt x="941861" y="648236"/>
                  </a:cubicBezTo>
                  <a:cubicBezTo>
                    <a:pt x="952600" y="623178"/>
                    <a:pt x="972307" y="601648"/>
                    <a:pt x="978437" y="575084"/>
                  </a:cubicBezTo>
                  <a:cubicBezTo>
                    <a:pt x="990850" y="521296"/>
                    <a:pt x="987650" y="464943"/>
                    <a:pt x="996725" y="410492"/>
                  </a:cubicBezTo>
                  <a:cubicBezTo>
                    <a:pt x="1002675" y="374794"/>
                    <a:pt x="1026313" y="326040"/>
                    <a:pt x="1051589" y="300764"/>
                  </a:cubicBezTo>
                  <a:cubicBezTo>
                    <a:pt x="1140032" y="212321"/>
                    <a:pt x="1095908" y="269460"/>
                    <a:pt x="1179605" y="227612"/>
                  </a:cubicBezTo>
                  <a:cubicBezTo>
                    <a:pt x="1199264" y="217782"/>
                    <a:pt x="1214810" y="200866"/>
                    <a:pt x="1234469" y="191036"/>
                  </a:cubicBezTo>
                  <a:cubicBezTo>
                    <a:pt x="1265199" y="175671"/>
                    <a:pt x="1333187" y="163249"/>
                    <a:pt x="1362485" y="154460"/>
                  </a:cubicBezTo>
                  <a:cubicBezTo>
                    <a:pt x="1399414" y="143381"/>
                    <a:pt x="1435637" y="130076"/>
                    <a:pt x="1472213" y="117884"/>
                  </a:cubicBezTo>
                  <a:cubicBezTo>
                    <a:pt x="1490501" y="111788"/>
                    <a:pt x="1509179" y="106755"/>
                    <a:pt x="1527077" y="99596"/>
                  </a:cubicBezTo>
                  <a:cubicBezTo>
                    <a:pt x="1557557" y="87404"/>
                    <a:pt x="1586418" y="69898"/>
                    <a:pt x="1618517" y="63020"/>
                  </a:cubicBezTo>
                  <a:cubicBezTo>
                    <a:pt x="1672493" y="51454"/>
                    <a:pt x="1728245" y="50828"/>
                    <a:pt x="1783109" y="44732"/>
                  </a:cubicBezTo>
                  <a:cubicBezTo>
                    <a:pt x="1901667" y="47367"/>
                    <a:pt x="2435950" y="-87890"/>
                    <a:pt x="2660933" y="99596"/>
                  </a:cubicBezTo>
                  <a:cubicBezTo>
                    <a:pt x="2680802" y="116153"/>
                    <a:pt x="2697509" y="136172"/>
                    <a:pt x="2715797" y="154460"/>
                  </a:cubicBezTo>
                  <a:cubicBezTo>
                    <a:pt x="2729453" y="195428"/>
                    <a:pt x="2745812" y="239830"/>
                    <a:pt x="2752373" y="282476"/>
                  </a:cubicBezTo>
                  <a:cubicBezTo>
                    <a:pt x="2760767" y="337036"/>
                    <a:pt x="2762854" y="392421"/>
                    <a:pt x="2770661" y="447068"/>
                  </a:cubicBezTo>
                  <a:cubicBezTo>
                    <a:pt x="2775057" y="477839"/>
                    <a:pt x="2772475" y="512149"/>
                    <a:pt x="2788949" y="538508"/>
                  </a:cubicBezTo>
                  <a:cubicBezTo>
                    <a:pt x="2805103" y="564355"/>
                    <a:pt x="2834839" y="579741"/>
                    <a:pt x="2862101" y="593372"/>
                  </a:cubicBezTo>
                  <a:cubicBezTo>
                    <a:pt x="2925135" y="624889"/>
                    <a:pt x="3031588" y="645392"/>
                    <a:pt x="3099845" y="648236"/>
                  </a:cubicBezTo>
                  <a:cubicBezTo>
                    <a:pt x="3349639" y="658644"/>
                    <a:pt x="3599717" y="660428"/>
                    <a:pt x="3849653" y="666524"/>
                  </a:cubicBezTo>
                  <a:cubicBezTo>
                    <a:pt x="3886229" y="678716"/>
                    <a:pt x="3932119" y="675838"/>
                    <a:pt x="3959381" y="703100"/>
                  </a:cubicBezTo>
                  <a:cubicBezTo>
                    <a:pt x="4048075" y="791794"/>
                    <a:pt x="4003840" y="757124"/>
                    <a:pt x="4087397" y="812828"/>
                  </a:cubicBezTo>
                  <a:lnTo>
                    <a:pt x="4160549" y="922556"/>
                  </a:lnTo>
                  <a:cubicBezTo>
                    <a:pt x="4172741" y="940844"/>
                    <a:pt x="4190174" y="956568"/>
                    <a:pt x="4197125" y="977420"/>
                  </a:cubicBezTo>
                  <a:lnTo>
                    <a:pt x="4215413" y="1032284"/>
                  </a:lnTo>
                  <a:cubicBezTo>
                    <a:pt x="4221509" y="1081052"/>
                    <a:pt x="4225621" y="1130109"/>
                    <a:pt x="4233701" y="1178588"/>
                  </a:cubicBezTo>
                  <a:cubicBezTo>
                    <a:pt x="4243921" y="1239909"/>
                    <a:pt x="4270277" y="1361468"/>
                    <a:pt x="4270277" y="1361468"/>
                  </a:cubicBezTo>
                  <a:cubicBezTo>
                    <a:pt x="4276373" y="1471196"/>
                    <a:pt x="4278615" y="1581206"/>
                    <a:pt x="4288565" y="1690652"/>
                  </a:cubicBezTo>
                  <a:cubicBezTo>
                    <a:pt x="4295049" y="1761976"/>
                    <a:pt x="4315587" y="1771992"/>
                    <a:pt x="4343429" y="1836956"/>
                  </a:cubicBezTo>
                  <a:cubicBezTo>
                    <a:pt x="4351023" y="1854675"/>
                    <a:pt x="4356421" y="1873284"/>
                    <a:pt x="4361717" y="1891820"/>
                  </a:cubicBezTo>
                  <a:cubicBezTo>
                    <a:pt x="4368622" y="1915987"/>
                    <a:pt x="4375076" y="1940326"/>
                    <a:pt x="4380005" y="1964972"/>
                  </a:cubicBezTo>
                  <a:cubicBezTo>
                    <a:pt x="4389370" y="2011798"/>
                    <a:pt x="4392853" y="2082109"/>
                    <a:pt x="4416581" y="2129564"/>
                  </a:cubicBezTo>
                  <a:cubicBezTo>
                    <a:pt x="4426411" y="2149223"/>
                    <a:pt x="4440965" y="2166140"/>
                    <a:pt x="4453157" y="2184428"/>
                  </a:cubicBezTo>
                  <a:cubicBezTo>
                    <a:pt x="4447061" y="2245388"/>
                    <a:pt x="4444185" y="2306756"/>
                    <a:pt x="4434869" y="2367308"/>
                  </a:cubicBezTo>
                  <a:cubicBezTo>
                    <a:pt x="4431938" y="2386361"/>
                    <a:pt x="4421877" y="2403636"/>
                    <a:pt x="4416581" y="2422172"/>
                  </a:cubicBezTo>
                  <a:cubicBezTo>
                    <a:pt x="4409676" y="2446339"/>
                    <a:pt x="4405198" y="2471157"/>
                    <a:pt x="4398293" y="2495324"/>
                  </a:cubicBezTo>
                  <a:cubicBezTo>
                    <a:pt x="4392997" y="2513860"/>
                    <a:pt x="4392047" y="2535135"/>
                    <a:pt x="4380005" y="2550188"/>
                  </a:cubicBezTo>
                  <a:cubicBezTo>
                    <a:pt x="4366275" y="2567351"/>
                    <a:pt x="4343429" y="2574572"/>
                    <a:pt x="4325141" y="2586764"/>
                  </a:cubicBezTo>
                  <a:cubicBezTo>
                    <a:pt x="4331237" y="2708684"/>
                    <a:pt x="4329437" y="2831256"/>
                    <a:pt x="4343429" y="2952524"/>
                  </a:cubicBezTo>
                  <a:cubicBezTo>
                    <a:pt x="4347848" y="2990824"/>
                    <a:pt x="4370654" y="3024849"/>
                    <a:pt x="4380005" y="3062252"/>
                  </a:cubicBezTo>
                  <a:cubicBezTo>
                    <a:pt x="4407286" y="3171377"/>
                    <a:pt x="4394161" y="3110612"/>
                    <a:pt x="4416581" y="3245132"/>
                  </a:cubicBezTo>
                  <a:cubicBezTo>
                    <a:pt x="4410485" y="3330476"/>
                    <a:pt x="4408290" y="3416189"/>
                    <a:pt x="4398293" y="3501164"/>
                  </a:cubicBezTo>
                  <a:cubicBezTo>
                    <a:pt x="4390289" y="3569194"/>
                    <a:pt x="4371047" y="3548751"/>
                    <a:pt x="4343429" y="3610892"/>
                  </a:cubicBezTo>
                  <a:cubicBezTo>
                    <a:pt x="4317987" y="3668137"/>
                    <a:pt x="4303764" y="3732976"/>
                    <a:pt x="4288565" y="3793772"/>
                  </a:cubicBezTo>
                  <a:cubicBezTo>
                    <a:pt x="4282469" y="4061996"/>
                    <a:pt x="4278790" y="4330286"/>
                    <a:pt x="4270277" y="4598444"/>
                  </a:cubicBezTo>
                  <a:cubicBezTo>
                    <a:pt x="4266597" y="4714370"/>
                    <a:pt x="4262490" y="4830408"/>
                    <a:pt x="4251989" y="4945916"/>
                  </a:cubicBezTo>
                  <a:cubicBezTo>
                    <a:pt x="4250244" y="4965114"/>
                    <a:pt x="4246042" y="4985971"/>
                    <a:pt x="4233701" y="5000780"/>
                  </a:cubicBezTo>
                  <a:cubicBezTo>
                    <a:pt x="4227784" y="5007880"/>
                    <a:pt x="4124746" y="5082689"/>
                    <a:pt x="4105685" y="5092220"/>
                  </a:cubicBezTo>
                  <a:cubicBezTo>
                    <a:pt x="4088443" y="5100841"/>
                    <a:pt x="4067672" y="5101146"/>
                    <a:pt x="4050821" y="5110508"/>
                  </a:cubicBezTo>
                  <a:cubicBezTo>
                    <a:pt x="3787127" y="5257005"/>
                    <a:pt x="4122991" y="5174998"/>
                    <a:pt x="3557045" y="5201948"/>
                  </a:cubicBezTo>
                  <a:cubicBezTo>
                    <a:pt x="3391082" y="5284930"/>
                    <a:pt x="3456108" y="5244855"/>
                    <a:pt x="3355877" y="5311676"/>
                  </a:cubicBezTo>
                  <a:cubicBezTo>
                    <a:pt x="3309910" y="5449578"/>
                    <a:pt x="3371917" y="5279597"/>
                    <a:pt x="3301013" y="5421404"/>
                  </a:cubicBezTo>
                  <a:cubicBezTo>
                    <a:pt x="3292392" y="5438646"/>
                    <a:pt x="3296356" y="5462637"/>
                    <a:pt x="3282725" y="5476268"/>
                  </a:cubicBezTo>
                  <a:cubicBezTo>
                    <a:pt x="3269094" y="5489899"/>
                    <a:pt x="3246149" y="5488460"/>
                    <a:pt x="3227861" y="5494556"/>
                  </a:cubicBezTo>
                  <a:cubicBezTo>
                    <a:pt x="3192258" y="5601365"/>
                    <a:pt x="3237430" y="5503275"/>
                    <a:pt x="3154709" y="5585996"/>
                  </a:cubicBezTo>
                  <a:cubicBezTo>
                    <a:pt x="3139167" y="5601538"/>
                    <a:pt x="3133675" y="5625318"/>
                    <a:pt x="3118133" y="5640860"/>
                  </a:cubicBezTo>
                  <a:cubicBezTo>
                    <a:pt x="3081231" y="5677762"/>
                    <a:pt x="2996343" y="5707427"/>
                    <a:pt x="2953541" y="5714012"/>
                  </a:cubicBezTo>
                  <a:cubicBezTo>
                    <a:pt x="2661237" y="5758982"/>
                    <a:pt x="2795487" y="5741734"/>
                    <a:pt x="2551205" y="5768876"/>
                  </a:cubicBezTo>
                  <a:cubicBezTo>
                    <a:pt x="2514629" y="5781068"/>
                    <a:pt x="2478880" y="5796101"/>
                    <a:pt x="2441477" y="5805452"/>
                  </a:cubicBezTo>
                  <a:cubicBezTo>
                    <a:pt x="2417093" y="5811548"/>
                    <a:pt x="2391859" y="5814915"/>
                    <a:pt x="2368325" y="5823740"/>
                  </a:cubicBezTo>
                  <a:cubicBezTo>
                    <a:pt x="2342799" y="5833312"/>
                    <a:pt x="2319557" y="5848124"/>
                    <a:pt x="2295173" y="5860316"/>
                  </a:cubicBezTo>
                  <a:lnTo>
                    <a:pt x="1600229" y="5842028"/>
                  </a:lnTo>
                  <a:cubicBezTo>
                    <a:pt x="1548712" y="5839738"/>
                    <a:pt x="1286988" y="5790915"/>
                    <a:pt x="1271045" y="5787164"/>
                  </a:cubicBezTo>
                  <a:cubicBezTo>
                    <a:pt x="1233515" y="5778334"/>
                    <a:pt x="1161317" y="5750588"/>
                    <a:pt x="1161317" y="5750588"/>
                  </a:cubicBezTo>
                  <a:cubicBezTo>
                    <a:pt x="1097030" y="5654157"/>
                    <a:pt x="1161810" y="5724674"/>
                    <a:pt x="1051589" y="5677436"/>
                  </a:cubicBezTo>
                  <a:cubicBezTo>
                    <a:pt x="1031387" y="5668778"/>
                    <a:pt x="1016927" y="5649518"/>
                    <a:pt x="996725" y="5640860"/>
                  </a:cubicBezTo>
                  <a:cubicBezTo>
                    <a:pt x="936196" y="5614919"/>
                    <a:pt x="772945" y="5607509"/>
                    <a:pt x="740693" y="5604284"/>
                  </a:cubicBezTo>
                  <a:cubicBezTo>
                    <a:pt x="599822" y="5557327"/>
                    <a:pt x="666762" y="5582027"/>
                    <a:pt x="539525" y="5531132"/>
                  </a:cubicBezTo>
                  <a:cubicBezTo>
                    <a:pt x="533429" y="5512844"/>
                    <a:pt x="524406" y="5495283"/>
                    <a:pt x="521237" y="5476268"/>
                  </a:cubicBezTo>
                  <a:cubicBezTo>
                    <a:pt x="512162" y="5421817"/>
                    <a:pt x="520405" y="5364045"/>
                    <a:pt x="502949" y="5311676"/>
                  </a:cubicBezTo>
                  <a:cubicBezTo>
                    <a:pt x="489048" y="5269973"/>
                    <a:pt x="469115" y="5221607"/>
                    <a:pt x="429797" y="5201948"/>
                  </a:cubicBezTo>
                  <a:lnTo>
                    <a:pt x="283493" y="5128796"/>
                  </a:lnTo>
                  <a:cubicBezTo>
                    <a:pt x="271301" y="5110508"/>
                    <a:pt x="259692" y="5091817"/>
                    <a:pt x="246917" y="5073932"/>
                  </a:cubicBezTo>
                  <a:cubicBezTo>
                    <a:pt x="229201" y="5049129"/>
                    <a:pt x="207175" y="5027244"/>
                    <a:pt x="192053" y="5000780"/>
                  </a:cubicBezTo>
                  <a:cubicBezTo>
                    <a:pt x="182489" y="4984043"/>
                    <a:pt x="179861" y="4964204"/>
                    <a:pt x="173765" y="4945916"/>
                  </a:cubicBezTo>
                  <a:cubicBezTo>
                    <a:pt x="179861" y="4884956"/>
                    <a:pt x="182737" y="4823588"/>
                    <a:pt x="192053" y="4763036"/>
                  </a:cubicBezTo>
                  <a:cubicBezTo>
                    <a:pt x="194984" y="4743983"/>
                    <a:pt x="210341" y="4727449"/>
                    <a:pt x="210341" y="4708172"/>
                  </a:cubicBezTo>
                  <a:cubicBezTo>
                    <a:pt x="210341" y="4622611"/>
                    <a:pt x="201010" y="4537231"/>
                    <a:pt x="192053" y="4452140"/>
                  </a:cubicBezTo>
                  <a:cubicBezTo>
                    <a:pt x="188799" y="4421227"/>
                    <a:pt x="179325" y="4391282"/>
                    <a:pt x="173765" y="4360700"/>
                  </a:cubicBezTo>
                  <a:cubicBezTo>
                    <a:pt x="167132" y="4324218"/>
                    <a:pt x="159727" y="4287808"/>
                    <a:pt x="155477" y="4250972"/>
                  </a:cubicBezTo>
                  <a:cubicBezTo>
                    <a:pt x="141432" y="4129252"/>
                    <a:pt x="131093" y="4007132"/>
                    <a:pt x="118901" y="3885212"/>
                  </a:cubicBezTo>
                  <a:cubicBezTo>
                    <a:pt x="131093" y="3690140"/>
                    <a:pt x="138785" y="3494735"/>
                    <a:pt x="155477" y="3299996"/>
                  </a:cubicBezTo>
                  <a:cubicBezTo>
                    <a:pt x="157123" y="3280789"/>
                    <a:pt x="173765" y="3264409"/>
                    <a:pt x="173765" y="3245132"/>
                  </a:cubicBezTo>
                  <a:cubicBezTo>
                    <a:pt x="173765" y="3149975"/>
                    <a:pt x="214571" y="2530534"/>
                    <a:pt x="137189" y="2221004"/>
                  </a:cubicBezTo>
                  <a:cubicBezTo>
                    <a:pt x="132514" y="2202302"/>
                    <a:pt x="124997" y="2184428"/>
                    <a:pt x="118901" y="2166140"/>
                  </a:cubicBezTo>
                  <a:cubicBezTo>
                    <a:pt x="112805" y="2105180"/>
                    <a:pt x="114389" y="2042955"/>
                    <a:pt x="100613" y="1983260"/>
                  </a:cubicBezTo>
                  <a:cubicBezTo>
                    <a:pt x="53893" y="1780805"/>
                    <a:pt x="54893" y="1861340"/>
                    <a:pt x="45749" y="183695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4484" y="2305922"/>
              <a:ext cx="2756519" cy="84578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PERPRES 38</a:t>
              </a:r>
            </a:p>
            <a:p>
              <a:pPr algn="ctr"/>
              <a:r>
                <a:rPr lang="en-US" sz="2800" dirty="0" smtClean="0"/>
                <a:t>RIRN </a:t>
              </a:r>
              <a:endParaRPr lang="en-US" sz="1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38092" y="4126263"/>
              <a:ext cx="2756519" cy="122775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PERPRES 16</a:t>
              </a:r>
            </a:p>
            <a:p>
              <a:pPr algn="ctr"/>
              <a:endParaRPr lang="en-ID" sz="2800" dirty="0"/>
            </a:p>
            <a:p>
              <a:pPr algn="ctr"/>
              <a:r>
                <a:rPr lang="en-ID" sz="2800" dirty="0" err="1" smtClean="0"/>
                <a:t>Revisi</a:t>
              </a:r>
              <a:r>
                <a:rPr lang="en-ID" sz="2800" dirty="0" smtClean="0"/>
                <a:t> 54 2010</a:t>
              </a:r>
              <a:endParaRPr lang="en-US" sz="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43688" y="1654531"/>
              <a:ext cx="1040522" cy="532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3300" dirty="0" smtClean="0">
                  <a:latin typeface="Chalkduster" charset="0"/>
                  <a:ea typeface="Chalkduster" charset="0"/>
                  <a:cs typeface="Chalkduster" charset="0"/>
                </a:rPr>
                <a:t>2018</a:t>
              </a:r>
              <a:endParaRPr lang="en-US" sz="3300" dirty="0">
                <a:latin typeface="Chalkduster" charset="0"/>
                <a:ea typeface="Chalkduster" charset="0"/>
                <a:cs typeface="Chalkduster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03" y="3156586"/>
            <a:ext cx="1898650" cy="1495425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1053848" y="685803"/>
            <a:ext cx="3818763" cy="5791199"/>
            <a:chOff x="-82296" y="1584198"/>
            <a:chExt cx="3525012" cy="4375404"/>
          </a:xfrm>
        </p:grpSpPr>
        <p:sp>
          <p:nvSpPr>
            <p:cNvPr id="8" name="Freeform 7"/>
            <p:cNvSpPr/>
            <p:nvPr/>
          </p:nvSpPr>
          <p:spPr>
            <a:xfrm>
              <a:off x="-82296" y="1584198"/>
              <a:ext cx="3525012" cy="4375404"/>
            </a:xfrm>
            <a:custGeom>
              <a:avLst/>
              <a:gdLst>
                <a:gd name="connsiteX0" fmla="*/ 329184 w 4700016"/>
                <a:gd name="connsiteY0" fmla="*/ 2066544 h 5833872"/>
                <a:gd name="connsiteX1" fmla="*/ 329184 w 4700016"/>
                <a:gd name="connsiteY1" fmla="*/ 2066544 h 5833872"/>
                <a:gd name="connsiteX2" fmla="*/ 384048 w 4700016"/>
                <a:gd name="connsiteY2" fmla="*/ 1792224 h 5833872"/>
                <a:gd name="connsiteX3" fmla="*/ 420624 w 4700016"/>
                <a:gd name="connsiteY3" fmla="*/ 1664208 h 5833872"/>
                <a:gd name="connsiteX4" fmla="*/ 475488 w 4700016"/>
                <a:gd name="connsiteY4" fmla="*/ 1444752 h 5833872"/>
                <a:gd name="connsiteX5" fmla="*/ 493776 w 4700016"/>
                <a:gd name="connsiteY5" fmla="*/ 1389888 h 5833872"/>
                <a:gd name="connsiteX6" fmla="*/ 512064 w 4700016"/>
                <a:gd name="connsiteY6" fmla="*/ 1024128 h 5833872"/>
                <a:gd name="connsiteX7" fmla="*/ 548640 w 4700016"/>
                <a:gd name="connsiteY7" fmla="*/ 914400 h 5833872"/>
                <a:gd name="connsiteX8" fmla="*/ 621792 w 4700016"/>
                <a:gd name="connsiteY8" fmla="*/ 896112 h 5833872"/>
                <a:gd name="connsiteX9" fmla="*/ 676656 w 4700016"/>
                <a:gd name="connsiteY9" fmla="*/ 859536 h 5833872"/>
                <a:gd name="connsiteX10" fmla="*/ 841248 w 4700016"/>
                <a:gd name="connsiteY10" fmla="*/ 804672 h 5833872"/>
                <a:gd name="connsiteX11" fmla="*/ 896112 w 4700016"/>
                <a:gd name="connsiteY11" fmla="*/ 786384 h 5833872"/>
                <a:gd name="connsiteX12" fmla="*/ 950976 w 4700016"/>
                <a:gd name="connsiteY12" fmla="*/ 768096 h 5833872"/>
                <a:gd name="connsiteX13" fmla="*/ 969264 w 4700016"/>
                <a:gd name="connsiteY13" fmla="*/ 512064 h 5833872"/>
                <a:gd name="connsiteX14" fmla="*/ 1060704 w 4700016"/>
                <a:gd name="connsiteY14" fmla="*/ 347472 h 5833872"/>
                <a:gd name="connsiteX15" fmla="*/ 1097280 w 4700016"/>
                <a:gd name="connsiteY15" fmla="*/ 274320 h 5833872"/>
                <a:gd name="connsiteX16" fmla="*/ 1133856 w 4700016"/>
                <a:gd name="connsiteY16" fmla="*/ 219456 h 5833872"/>
                <a:gd name="connsiteX17" fmla="*/ 1152144 w 4700016"/>
                <a:gd name="connsiteY17" fmla="*/ 164592 h 5833872"/>
                <a:gd name="connsiteX18" fmla="*/ 1261872 w 4700016"/>
                <a:gd name="connsiteY18" fmla="*/ 128016 h 5833872"/>
                <a:gd name="connsiteX19" fmla="*/ 1408176 w 4700016"/>
                <a:gd name="connsiteY19" fmla="*/ 91440 h 5833872"/>
                <a:gd name="connsiteX20" fmla="*/ 1682496 w 4700016"/>
                <a:gd name="connsiteY20" fmla="*/ 54864 h 5833872"/>
                <a:gd name="connsiteX21" fmla="*/ 1901952 w 4700016"/>
                <a:gd name="connsiteY21" fmla="*/ 36576 h 5833872"/>
                <a:gd name="connsiteX22" fmla="*/ 2194560 w 4700016"/>
                <a:gd name="connsiteY22" fmla="*/ 0 h 5833872"/>
                <a:gd name="connsiteX23" fmla="*/ 3456432 w 4700016"/>
                <a:gd name="connsiteY23" fmla="*/ 18288 h 5833872"/>
                <a:gd name="connsiteX24" fmla="*/ 3639312 w 4700016"/>
                <a:gd name="connsiteY24" fmla="*/ 91440 h 5833872"/>
                <a:gd name="connsiteX25" fmla="*/ 3749040 w 4700016"/>
                <a:gd name="connsiteY25" fmla="*/ 182880 h 5833872"/>
                <a:gd name="connsiteX26" fmla="*/ 3767328 w 4700016"/>
                <a:gd name="connsiteY26" fmla="*/ 548640 h 5833872"/>
                <a:gd name="connsiteX27" fmla="*/ 4078224 w 4700016"/>
                <a:gd name="connsiteY27" fmla="*/ 566928 h 5833872"/>
                <a:gd name="connsiteX28" fmla="*/ 4224528 w 4700016"/>
                <a:gd name="connsiteY28" fmla="*/ 603504 h 5833872"/>
                <a:gd name="connsiteX29" fmla="*/ 4334256 w 4700016"/>
                <a:gd name="connsiteY29" fmla="*/ 621792 h 5833872"/>
                <a:gd name="connsiteX30" fmla="*/ 4389120 w 4700016"/>
                <a:gd name="connsiteY30" fmla="*/ 658368 h 5833872"/>
                <a:gd name="connsiteX31" fmla="*/ 4517136 w 4700016"/>
                <a:gd name="connsiteY31" fmla="*/ 822960 h 5833872"/>
                <a:gd name="connsiteX32" fmla="*/ 4572000 w 4700016"/>
                <a:gd name="connsiteY32" fmla="*/ 932688 h 5833872"/>
                <a:gd name="connsiteX33" fmla="*/ 4553712 w 4700016"/>
                <a:gd name="connsiteY33" fmla="*/ 1170432 h 5833872"/>
                <a:gd name="connsiteX34" fmla="*/ 4517136 w 4700016"/>
                <a:gd name="connsiteY34" fmla="*/ 1353312 h 5833872"/>
                <a:gd name="connsiteX35" fmla="*/ 4535424 w 4700016"/>
                <a:gd name="connsiteY35" fmla="*/ 1499616 h 5833872"/>
                <a:gd name="connsiteX36" fmla="*/ 4553712 w 4700016"/>
                <a:gd name="connsiteY36" fmla="*/ 1792224 h 5833872"/>
                <a:gd name="connsiteX37" fmla="*/ 4572000 w 4700016"/>
                <a:gd name="connsiteY37" fmla="*/ 1883664 h 5833872"/>
                <a:gd name="connsiteX38" fmla="*/ 4663440 w 4700016"/>
                <a:gd name="connsiteY38" fmla="*/ 2048256 h 5833872"/>
                <a:gd name="connsiteX39" fmla="*/ 4645152 w 4700016"/>
                <a:gd name="connsiteY39" fmla="*/ 2359152 h 5833872"/>
                <a:gd name="connsiteX40" fmla="*/ 4608576 w 4700016"/>
                <a:gd name="connsiteY40" fmla="*/ 2578608 h 5833872"/>
                <a:gd name="connsiteX41" fmla="*/ 4572000 w 4700016"/>
                <a:gd name="connsiteY41" fmla="*/ 2688336 h 5833872"/>
                <a:gd name="connsiteX42" fmla="*/ 4590288 w 4700016"/>
                <a:gd name="connsiteY42" fmla="*/ 2999232 h 5833872"/>
                <a:gd name="connsiteX43" fmla="*/ 4626864 w 4700016"/>
                <a:gd name="connsiteY43" fmla="*/ 3054096 h 5833872"/>
                <a:gd name="connsiteX44" fmla="*/ 4645152 w 4700016"/>
                <a:gd name="connsiteY44" fmla="*/ 3127248 h 5833872"/>
                <a:gd name="connsiteX45" fmla="*/ 4626864 w 4700016"/>
                <a:gd name="connsiteY45" fmla="*/ 3584448 h 5833872"/>
                <a:gd name="connsiteX46" fmla="*/ 4608576 w 4700016"/>
                <a:gd name="connsiteY46" fmla="*/ 3657600 h 5833872"/>
                <a:gd name="connsiteX47" fmla="*/ 4590288 w 4700016"/>
                <a:gd name="connsiteY47" fmla="*/ 3895344 h 5833872"/>
                <a:gd name="connsiteX48" fmla="*/ 4608576 w 4700016"/>
                <a:gd name="connsiteY48" fmla="*/ 4608576 h 5833872"/>
                <a:gd name="connsiteX49" fmla="*/ 4626864 w 4700016"/>
                <a:gd name="connsiteY49" fmla="*/ 5029200 h 5833872"/>
                <a:gd name="connsiteX50" fmla="*/ 4663440 w 4700016"/>
                <a:gd name="connsiteY50" fmla="*/ 5138928 h 5833872"/>
                <a:gd name="connsiteX51" fmla="*/ 4700016 w 4700016"/>
                <a:gd name="connsiteY51" fmla="*/ 5193792 h 5833872"/>
                <a:gd name="connsiteX52" fmla="*/ 4663440 w 4700016"/>
                <a:gd name="connsiteY52" fmla="*/ 5358384 h 5833872"/>
                <a:gd name="connsiteX53" fmla="*/ 4645152 w 4700016"/>
                <a:gd name="connsiteY53" fmla="*/ 5413248 h 5833872"/>
                <a:gd name="connsiteX54" fmla="*/ 4572000 w 4700016"/>
                <a:gd name="connsiteY54" fmla="*/ 5486400 h 5833872"/>
                <a:gd name="connsiteX55" fmla="*/ 4517136 w 4700016"/>
                <a:gd name="connsiteY55" fmla="*/ 5504688 h 5833872"/>
                <a:gd name="connsiteX56" fmla="*/ 4443984 w 4700016"/>
                <a:gd name="connsiteY56" fmla="*/ 5541264 h 5833872"/>
                <a:gd name="connsiteX57" fmla="*/ 4389120 w 4700016"/>
                <a:gd name="connsiteY57" fmla="*/ 5577840 h 5833872"/>
                <a:gd name="connsiteX58" fmla="*/ 4279392 w 4700016"/>
                <a:gd name="connsiteY58" fmla="*/ 5614416 h 5833872"/>
                <a:gd name="connsiteX59" fmla="*/ 4114800 w 4700016"/>
                <a:gd name="connsiteY59" fmla="*/ 5669280 h 5833872"/>
                <a:gd name="connsiteX60" fmla="*/ 4059936 w 4700016"/>
                <a:gd name="connsiteY60" fmla="*/ 5687568 h 5833872"/>
                <a:gd name="connsiteX61" fmla="*/ 4005072 w 4700016"/>
                <a:gd name="connsiteY61" fmla="*/ 5705856 h 5833872"/>
                <a:gd name="connsiteX62" fmla="*/ 3584448 w 4700016"/>
                <a:gd name="connsiteY62" fmla="*/ 5724144 h 5833872"/>
                <a:gd name="connsiteX63" fmla="*/ 3364992 w 4700016"/>
                <a:gd name="connsiteY63" fmla="*/ 5742432 h 5833872"/>
                <a:gd name="connsiteX64" fmla="*/ 3145536 w 4700016"/>
                <a:gd name="connsiteY64" fmla="*/ 5779008 h 5833872"/>
                <a:gd name="connsiteX65" fmla="*/ 2560320 w 4700016"/>
                <a:gd name="connsiteY65" fmla="*/ 5797296 h 5833872"/>
                <a:gd name="connsiteX66" fmla="*/ 2157984 w 4700016"/>
                <a:gd name="connsiteY66" fmla="*/ 5779008 h 5833872"/>
                <a:gd name="connsiteX67" fmla="*/ 1225296 w 4700016"/>
                <a:gd name="connsiteY67" fmla="*/ 5833872 h 5833872"/>
                <a:gd name="connsiteX68" fmla="*/ 896112 w 4700016"/>
                <a:gd name="connsiteY68" fmla="*/ 5797296 h 5833872"/>
                <a:gd name="connsiteX69" fmla="*/ 694944 w 4700016"/>
                <a:gd name="connsiteY69" fmla="*/ 5724144 h 5833872"/>
                <a:gd name="connsiteX70" fmla="*/ 621792 w 4700016"/>
                <a:gd name="connsiteY70" fmla="*/ 5705856 h 5833872"/>
                <a:gd name="connsiteX71" fmla="*/ 585216 w 4700016"/>
                <a:gd name="connsiteY71" fmla="*/ 5650992 h 5833872"/>
                <a:gd name="connsiteX72" fmla="*/ 566928 w 4700016"/>
                <a:gd name="connsiteY72" fmla="*/ 5577840 h 5833872"/>
                <a:gd name="connsiteX73" fmla="*/ 530352 w 4700016"/>
                <a:gd name="connsiteY73" fmla="*/ 5504688 h 5833872"/>
                <a:gd name="connsiteX74" fmla="*/ 512064 w 4700016"/>
                <a:gd name="connsiteY74" fmla="*/ 5358384 h 5833872"/>
                <a:gd name="connsiteX75" fmla="*/ 475488 w 4700016"/>
                <a:gd name="connsiteY75" fmla="*/ 5285232 h 5833872"/>
                <a:gd name="connsiteX76" fmla="*/ 493776 w 4700016"/>
                <a:gd name="connsiteY76" fmla="*/ 4974336 h 5833872"/>
                <a:gd name="connsiteX77" fmla="*/ 457200 w 4700016"/>
                <a:gd name="connsiteY77" fmla="*/ 4352544 h 5833872"/>
                <a:gd name="connsiteX78" fmla="*/ 402336 w 4700016"/>
                <a:gd name="connsiteY78" fmla="*/ 4224528 h 5833872"/>
                <a:gd name="connsiteX79" fmla="*/ 365760 w 4700016"/>
                <a:gd name="connsiteY79" fmla="*/ 4114800 h 5833872"/>
                <a:gd name="connsiteX80" fmla="*/ 384048 w 4700016"/>
                <a:gd name="connsiteY80" fmla="*/ 3858768 h 5833872"/>
                <a:gd name="connsiteX81" fmla="*/ 365760 w 4700016"/>
                <a:gd name="connsiteY81" fmla="*/ 3511296 h 5833872"/>
                <a:gd name="connsiteX82" fmla="*/ 329184 w 4700016"/>
                <a:gd name="connsiteY82" fmla="*/ 3346704 h 5833872"/>
                <a:gd name="connsiteX83" fmla="*/ 402336 w 4700016"/>
                <a:gd name="connsiteY83" fmla="*/ 2907792 h 5833872"/>
                <a:gd name="connsiteX84" fmla="*/ 384048 w 4700016"/>
                <a:gd name="connsiteY84" fmla="*/ 2267712 h 5833872"/>
                <a:gd name="connsiteX85" fmla="*/ 347472 w 4700016"/>
                <a:gd name="connsiteY85" fmla="*/ 2139696 h 5833872"/>
                <a:gd name="connsiteX86" fmla="*/ 347472 w 4700016"/>
                <a:gd name="connsiteY86" fmla="*/ 1993392 h 5833872"/>
                <a:gd name="connsiteX87" fmla="*/ 0 w 4700016"/>
                <a:gd name="connsiteY87" fmla="*/ 1993392 h 583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700016" h="5833872">
                  <a:moveTo>
                    <a:pt x="329184" y="2066544"/>
                  </a:moveTo>
                  <a:lnTo>
                    <a:pt x="329184" y="2066544"/>
                  </a:lnTo>
                  <a:cubicBezTo>
                    <a:pt x="347472" y="1975104"/>
                    <a:pt x="354559" y="1880690"/>
                    <a:pt x="384048" y="1792224"/>
                  </a:cubicBezTo>
                  <a:cubicBezTo>
                    <a:pt x="401478" y="1739934"/>
                    <a:pt x="409142" y="1721617"/>
                    <a:pt x="420624" y="1664208"/>
                  </a:cubicBezTo>
                  <a:cubicBezTo>
                    <a:pt x="457563" y="1479511"/>
                    <a:pt x="414383" y="1628066"/>
                    <a:pt x="475488" y="1444752"/>
                  </a:cubicBezTo>
                  <a:lnTo>
                    <a:pt x="493776" y="1389888"/>
                  </a:lnTo>
                  <a:cubicBezTo>
                    <a:pt x="499872" y="1267968"/>
                    <a:pt x="498072" y="1145396"/>
                    <a:pt x="512064" y="1024128"/>
                  </a:cubicBezTo>
                  <a:cubicBezTo>
                    <a:pt x="516483" y="985828"/>
                    <a:pt x="511237" y="923751"/>
                    <a:pt x="548640" y="914400"/>
                  </a:cubicBezTo>
                  <a:lnTo>
                    <a:pt x="621792" y="896112"/>
                  </a:lnTo>
                  <a:cubicBezTo>
                    <a:pt x="640080" y="883920"/>
                    <a:pt x="656571" y="868463"/>
                    <a:pt x="676656" y="859536"/>
                  </a:cubicBezTo>
                  <a:lnTo>
                    <a:pt x="841248" y="804672"/>
                  </a:lnTo>
                  <a:lnTo>
                    <a:pt x="896112" y="786384"/>
                  </a:lnTo>
                  <a:lnTo>
                    <a:pt x="950976" y="768096"/>
                  </a:lnTo>
                  <a:cubicBezTo>
                    <a:pt x="957072" y="682752"/>
                    <a:pt x="955920" y="596578"/>
                    <a:pt x="969264" y="512064"/>
                  </a:cubicBezTo>
                  <a:cubicBezTo>
                    <a:pt x="982895" y="425733"/>
                    <a:pt x="1017957" y="415867"/>
                    <a:pt x="1060704" y="347472"/>
                  </a:cubicBezTo>
                  <a:cubicBezTo>
                    <a:pt x="1075153" y="324354"/>
                    <a:pt x="1083754" y="297990"/>
                    <a:pt x="1097280" y="274320"/>
                  </a:cubicBezTo>
                  <a:cubicBezTo>
                    <a:pt x="1108185" y="255237"/>
                    <a:pt x="1124026" y="239115"/>
                    <a:pt x="1133856" y="219456"/>
                  </a:cubicBezTo>
                  <a:cubicBezTo>
                    <a:pt x="1142477" y="202214"/>
                    <a:pt x="1136457" y="175797"/>
                    <a:pt x="1152144" y="164592"/>
                  </a:cubicBezTo>
                  <a:cubicBezTo>
                    <a:pt x="1183517" y="142183"/>
                    <a:pt x="1225296" y="140208"/>
                    <a:pt x="1261872" y="128016"/>
                  </a:cubicBezTo>
                  <a:cubicBezTo>
                    <a:pt x="1327561" y="106120"/>
                    <a:pt x="1327927" y="103477"/>
                    <a:pt x="1408176" y="91440"/>
                  </a:cubicBezTo>
                  <a:cubicBezTo>
                    <a:pt x="1499405" y="77756"/>
                    <a:pt x="1590811" y="65051"/>
                    <a:pt x="1682496" y="54864"/>
                  </a:cubicBezTo>
                  <a:cubicBezTo>
                    <a:pt x="1755453" y="46758"/>
                    <a:pt x="1828877" y="43536"/>
                    <a:pt x="1901952" y="36576"/>
                  </a:cubicBezTo>
                  <a:cubicBezTo>
                    <a:pt x="2040241" y="23406"/>
                    <a:pt x="2065890" y="18381"/>
                    <a:pt x="2194560" y="0"/>
                  </a:cubicBezTo>
                  <a:cubicBezTo>
                    <a:pt x="2615184" y="6096"/>
                    <a:pt x="3036100" y="1475"/>
                    <a:pt x="3456432" y="18288"/>
                  </a:cubicBezTo>
                  <a:cubicBezTo>
                    <a:pt x="3484662" y="19417"/>
                    <a:pt x="3607592" y="68783"/>
                    <a:pt x="3639312" y="91440"/>
                  </a:cubicBezTo>
                  <a:cubicBezTo>
                    <a:pt x="4132153" y="443469"/>
                    <a:pt x="3313656" y="-107376"/>
                    <a:pt x="3749040" y="182880"/>
                  </a:cubicBezTo>
                  <a:cubicBezTo>
                    <a:pt x="3755136" y="304800"/>
                    <a:pt x="3687884" y="455956"/>
                    <a:pt x="3767328" y="548640"/>
                  </a:cubicBezTo>
                  <a:cubicBezTo>
                    <a:pt x="3834887" y="627459"/>
                    <a:pt x="3974839" y="557529"/>
                    <a:pt x="4078224" y="566928"/>
                  </a:cubicBezTo>
                  <a:cubicBezTo>
                    <a:pt x="4211986" y="579088"/>
                    <a:pt x="4125651" y="581531"/>
                    <a:pt x="4224528" y="603504"/>
                  </a:cubicBezTo>
                  <a:cubicBezTo>
                    <a:pt x="4260726" y="611548"/>
                    <a:pt x="4297680" y="615696"/>
                    <a:pt x="4334256" y="621792"/>
                  </a:cubicBezTo>
                  <a:cubicBezTo>
                    <a:pt x="4352544" y="633984"/>
                    <a:pt x="4372235" y="644297"/>
                    <a:pt x="4389120" y="658368"/>
                  </a:cubicBezTo>
                  <a:cubicBezTo>
                    <a:pt x="4453581" y="712085"/>
                    <a:pt x="4466158" y="746494"/>
                    <a:pt x="4517136" y="822960"/>
                  </a:cubicBezTo>
                  <a:cubicBezTo>
                    <a:pt x="4564405" y="893864"/>
                    <a:pt x="4546761" y="856972"/>
                    <a:pt x="4572000" y="932688"/>
                  </a:cubicBezTo>
                  <a:cubicBezTo>
                    <a:pt x="4565904" y="1011936"/>
                    <a:pt x="4563992" y="1091618"/>
                    <a:pt x="4553712" y="1170432"/>
                  </a:cubicBezTo>
                  <a:cubicBezTo>
                    <a:pt x="4545671" y="1232077"/>
                    <a:pt x="4517136" y="1353312"/>
                    <a:pt x="4517136" y="1353312"/>
                  </a:cubicBezTo>
                  <a:cubicBezTo>
                    <a:pt x="4523232" y="1402080"/>
                    <a:pt x="4531343" y="1450638"/>
                    <a:pt x="4535424" y="1499616"/>
                  </a:cubicBezTo>
                  <a:cubicBezTo>
                    <a:pt x="4543540" y="1597005"/>
                    <a:pt x="4544447" y="1694938"/>
                    <a:pt x="4553712" y="1792224"/>
                  </a:cubicBezTo>
                  <a:cubicBezTo>
                    <a:pt x="4556659" y="1823168"/>
                    <a:pt x="4559138" y="1855367"/>
                    <a:pt x="4572000" y="1883664"/>
                  </a:cubicBezTo>
                  <a:cubicBezTo>
                    <a:pt x="4729210" y="2229525"/>
                    <a:pt x="4599079" y="1855172"/>
                    <a:pt x="4663440" y="2048256"/>
                  </a:cubicBezTo>
                  <a:cubicBezTo>
                    <a:pt x="4657344" y="2151888"/>
                    <a:pt x="4655834" y="2255892"/>
                    <a:pt x="4645152" y="2359152"/>
                  </a:cubicBezTo>
                  <a:cubicBezTo>
                    <a:pt x="4637521" y="2432919"/>
                    <a:pt x="4632028" y="2508253"/>
                    <a:pt x="4608576" y="2578608"/>
                  </a:cubicBezTo>
                  <a:lnTo>
                    <a:pt x="4572000" y="2688336"/>
                  </a:lnTo>
                  <a:cubicBezTo>
                    <a:pt x="4578096" y="2791968"/>
                    <a:pt x="4574889" y="2896569"/>
                    <a:pt x="4590288" y="2999232"/>
                  </a:cubicBezTo>
                  <a:cubicBezTo>
                    <a:pt x="4593548" y="3020968"/>
                    <a:pt x="4618206" y="3033894"/>
                    <a:pt x="4626864" y="3054096"/>
                  </a:cubicBezTo>
                  <a:cubicBezTo>
                    <a:pt x="4636765" y="3077198"/>
                    <a:pt x="4639056" y="3102864"/>
                    <a:pt x="4645152" y="3127248"/>
                  </a:cubicBezTo>
                  <a:cubicBezTo>
                    <a:pt x="4639056" y="3279648"/>
                    <a:pt x="4637358" y="3432288"/>
                    <a:pt x="4626864" y="3584448"/>
                  </a:cubicBezTo>
                  <a:cubicBezTo>
                    <a:pt x="4625135" y="3609523"/>
                    <a:pt x="4611513" y="3632638"/>
                    <a:pt x="4608576" y="3657600"/>
                  </a:cubicBezTo>
                  <a:cubicBezTo>
                    <a:pt x="4599289" y="3736538"/>
                    <a:pt x="4596384" y="3816096"/>
                    <a:pt x="4590288" y="3895344"/>
                  </a:cubicBezTo>
                  <a:cubicBezTo>
                    <a:pt x="4663412" y="4334086"/>
                    <a:pt x="4608576" y="3914493"/>
                    <a:pt x="4608576" y="4608576"/>
                  </a:cubicBezTo>
                  <a:cubicBezTo>
                    <a:pt x="4608576" y="4748916"/>
                    <a:pt x="4612423" y="4889604"/>
                    <a:pt x="4626864" y="5029200"/>
                  </a:cubicBezTo>
                  <a:cubicBezTo>
                    <a:pt x="4630831" y="5067550"/>
                    <a:pt x="4642054" y="5106849"/>
                    <a:pt x="4663440" y="5138928"/>
                  </a:cubicBezTo>
                  <a:lnTo>
                    <a:pt x="4700016" y="5193792"/>
                  </a:lnTo>
                  <a:cubicBezTo>
                    <a:pt x="4687824" y="5248656"/>
                    <a:pt x="4677071" y="5303860"/>
                    <a:pt x="4663440" y="5358384"/>
                  </a:cubicBezTo>
                  <a:cubicBezTo>
                    <a:pt x="4658765" y="5377086"/>
                    <a:pt x="4656357" y="5397561"/>
                    <a:pt x="4645152" y="5413248"/>
                  </a:cubicBezTo>
                  <a:cubicBezTo>
                    <a:pt x="4625108" y="5441309"/>
                    <a:pt x="4600061" y="5466356"/>
                    <a:pt x="4572000" y="5486400"/>
                  </a:cubicBezTo>
                  <a:cubicBezTo>
                    <a:pt x="4556313" y="5497605"/>
                    <a:pt x="4534855" y="5497094"/>
                    <a:pt x="4517136" y="5504688"/>
                  </a:cubicBezTo>
                  <a:cubicBezTo>
                    <a:pt x="4492078" y="5515427"/>
                    <a:pt x="4467654" y="5527738"/>
                    <a:pt x="4443984" y="5541264"/>
                  </a:cubicBezTo>
                  <a:cubicBezTo>
                    <a:pt x="4424901" y="5552169"/>
                    <a:pt x="4409205" y="5568913"/>
                    <a:pt x="4389120" y="5577840"/>
                  </a:cubicBezTo>
                  <a:cubicBezTo>
                    <a:pt x="4353888" y="5593498"/>
                    <a:pt x="4315968" y="5602224"/>
                    <a:pt x="4279392" y="5614416"/>
                  </a:cubicBezTo>
                  <a:lnTo>
                    <a:pt x="4114800" y="5669280"/>
                  </a:lnTo>
                  <a:lnTo>
                    <a:pt x="4059936" y="5687568"/>
                  </a:lnTo>
                  <a:cubicBezTo>
                    <a:pt x="4041648" y="5693664"/>
                    <a:pt x="4024331" y="5705019"/>
                    <a:pt x="4005072" y="5705856"/>
                  </a:cubicBezTo>
                  <a:lnTo>
                    <a:pt x="3584448" y="5724144"/>
                  </a:lnTo>
                  <a:cubicBezTo>
                    <a:pt x="3511162" y="5728332"/>
                    <a:pt x="3437831" y="5733327"/>
                    <a:pt x="3364992" y="5742432"/>
                  </a:cubicBezTo>
                  <a:cubicBezTo>
                    <a:pt x="3291404" y="5751631"/>
                    <a:pt x="3219661" y="5776692"/>
                    <a:pt x="3145536" y="5779008"/>
                  </a:cubicBezTo>
                  <a:lnTo>
                    <a:pt x="2560320" y="5797296"/>
                  </a:lnTo>
                  <a:cubicBezTo>
                    <a:pt x="2426208" y="5791200"/>
                    <a:pt x="2292234" y="5779008"/>
                    <a:pt x="2157984" y="5779008"/>
                  </a:cubicBezTo>
                  <a:cubicBezTo>
                    <a:pt x="1802158" y="5779008"/>
                    <a:pt x="1574609" y="5804763"/>
                    <a:pt x="1225296" y="5833872"/>
                  </a:cubicBezTo>
                  <a:cubicBezTo>
                    <a:pt x="1115568" y="5821680"/>
                    <a:pt x="1005013" y="5815446"/>
                    <a:pt x="896112" y="5797296"/>
                  </a:cubicBezTo>
                  <a:cubicBezTo>
                    <a:pt x="836339" y="5787334"/>
                    <a:pt x="753128" y="5743539"/>
                    <a:pt x="694944" y="5724144"/>
                  </a:cubicBezTo>
                  <a:cubicBezTo>
                    <a:pt x="671099" y="5716196"/>
                    <a:pt x="646176" y="5711952"/>
                    <a:pt x="621792" y="5705856"/>
                  </a:cubicBezTo>
                  <a:cubicBezTo>
                    <a:pt x="609600" y="5687568"/>
                    <a:pt x="593874" y="5671194"/>
                    <a:pt x="585216" y="5650992"/>
                  </a:cubicBezTo>
                  <a:cubicBezTo>
                    <a:pt x="575315" y="5627890"/>
                    <a:pt x="575753" y="5601374"/>
                    <a:pt x="566928" y="5577840"/>
                  </a:cubicBezTo>
                  <a:cubicBezTo>
                    <a:pt x="557356" y="5552314"/>
                    <a:pt x="542544" y="5529072"/>
                    <a:pt x="530352" y="5504688"/>
                  </a:cubicBezTo>
                  <a:cubicBezTo>
                    <a:pt x="524256" y="5455920"/>
                    <a:pt x="523984" y="5406064"/>
                    <a:pt x="512064" y="5358384"/>
                  </a:cubicBezTo>
                  <a:cubicBezTo>
                    <a:pt x="505452" y="5331936"/>
                    <a:pt x="476785" y="5312463"/>
                    <a:pt x="475488" y="5285232"/>
                  </a:cubicBezTo>
                  <a:cubicBezTo>
                    <a:pt x="470550" y="5181538"/>
                    <a:pt x="487680" y="5077968"/>
                    <a:pt x="493776" y="4974336"/>
                  </a:cubicBezTo>
                  <a:cubicBezTo>
                    <a:pt x="491273" y="4929283"/>
                    <a:pt x="463486" y="4415402"/>
                    <a:pt x="457200" y="4352544"/>
                  </a:cubicBezTo>
                  <a:cubicBezTo>
                    <a:pt x="446276" y="4243305"/>
                    <a:pt x="441753" y="4313216"/>
                    <a:pt x="402336" y="4224528"/>
                  </a:cubicBezTo>
                  <a:cubicBezTo>
                    <a:pt x="386678" y="4189296"/>
                    <a:pt x="365760" y="4114800"/>
                    <a:pt x="365760" y="4114800"/>
                  </a:cubicBezTo>
                  <a:cubicBezTo>
                    <a:pt x="371856" y="4029456"/>
                    <a:pt x="384048" y="3944329"/>
                    <a:pt x="384048" y="3858768"/>
                  </a:cubicBezTo>
                  <a:cubicBezTo>
                    <a:pt x="384048" y="3742784"/>
                    <a:pt x="375392" y="3626880"/>
                    <a:pt x="365760" y="3511296"/>
                  </a:cubicBezTo>
                  <a:cubicBezTo>
                    <a:pt x="362858" y="3476470"/>
                    <a:pt x="338584" y="3384304"/>
                    <a:pt x="329184" y="3346704"/>
                  </a:cubicBezTo>
                  <a:cubicBezTo>
                    <a:pt x="387776" y="2956088"/>
                    <a:pt x="354147" y="3100547"/>
                    <a:pt x="402336" y="2907792"/>
                  </a:cubicBezTo>
                  <a:cubicBezTo>
                    <a:pt x="396240" y="2694432"/>
                    <a:pt x="394980" y="2480879"/>
                    <a:pt x="384048" y="2267712"/>
                  </a:cubicBezTo>
                  <a:cubicBezTo>
                    <a:pt x="370763" y="2008663"/>
                    <a:pt x="366285" y="2346638"/>
                    <a:pt x="347472" y="2139696"/>
                  </a:cubicBezTo>
                  <a:cubicBezTo>
                    <a:pt x="343057" y="2091128"/>
                    <a:pt x="347472" y="2042160"/>
                    <a:pt x="347472" y="1993392"/>
                  </a:cubicBezTo>
                  <a:lnTo>
                    <a:pt x="0" y="1993392"/>
                  </a:lnTo>
                </a:path>
              </a:pathLst>
            </a:custGeom>
            <a:solidFill>
              <a:srgbClr val="3562EF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22031" y="3541616"/>
              <a:ext cx="2756519" cy="348800"/>
            </a:xfrm>
            <a:prstGeom prst="rect">
              <a:avLst/>
            </a:prstGeom>
            <a:solidFill>
              <a:srgbClr val="50F72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PMK 106/2016</a:t>
              </a:r>
              <a:endParaRPr lang="en-US" sz="788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2031" y="4059756"/>
              <a:ext cx="2756519" cy="348800"/>
            </a:xfrm>
            <a:prstGeom prst="rect">
              <a:avLst/>
            </a:prstGeom>
            <a:solidFill>
              <a:srgbClr val="50F72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PERM 69/2016</a:t>
              </a:r>
              <a:endParaRPr lang="en-US" sz="788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2031" y="4520325"/>
              <a:ext cx="2762068" cy="302294"/>
            </a:xfrm>
            <a:prstGeom prst="rect">
              <a:avLst/>
            </a:prstGeom>
            <a:solidFill>
              <a:srgbClr val="00FA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PERM 42/2016 TRL</a:t>
              </a:r>
              <a:endParaRPr lang="en-US" sz="7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2031" y="2275051"/>
              <a:ext cx="2762068" cy="302294"/>
            </a:xfrm>
            <a:prstGeom prst="rect">
              <a:avLst/>
            </a:prstGeom>
            <a:solidFill>
              <a:srgbClr val="00FA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UU 13/2016 PATEN</a:t>
              </a:r>
              <a:endParaRPr lang="en-US" sz="7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2031" y="2678049"/>
              <a:ext cx="2762068" cy="348800"/>
            </a:xfrm>
            <a:prstGeom prst="rect">
              <a:avLst/>
            </a:prstGeom>
            <a:solidFill>
              <a:srgbClr val="00FA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PP 45/2016 BLU</a:t>
              </a:r>
              <a:endParaRPr lang="en-US" sz="788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3233" y="1632135"/>
              <a:ext cx="1798125" cy="45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dirty="0">
                  <a:solidFill>
                    <a:schemeClr val="bg1"/>
                  </a:solidFill>
                  <a:latin typeface="Chalkduster" charset="0"/>
                  <a:ea typeface="Chalkduster" charset="0"/>
                  <a:cs typeface="Chalkduster" charset="0"/>
                </a:rPr>
                <a:t>SELESAI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2031" y="3138618"/>
              <a:ext cx="2762068" cy="302294"/>
            </a:xfrm>
            <a:prstGeom prst="rect">
              <a:avLst/>
            </a:prstGeom>
            <a:solidFill>
              <a:srgbClr val="00FA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KEPRES 9/2016 DIPI</a:t>
              </a:r>
              <a:endParaRPr lang="en-US" sz="7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96200" y="6324600"/>
            <a:ext cx="28030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err="1"/>
              <a:t>Sumber</a:t>
            </a:r>
            <a:r>
              <a:rPr lang="en-US" sz="1050" i="1" dirty="0"/>
              <a:t>: </a:t>
            </a:r>
            <a:r>
              <a:rPr lang="en-US" sz="1050" i="1" dirty="0" err="1"/>
              <a:t>Dtjen</a:t>
            </a:r>
            <a:r>
              <a:rPr lang="en-US" sz="1050" i="1" dirty="0"/>
              <a:t> </a:t>
            </a:r>
            <a:r>
              <a:rPr lang="en-US" sz="1050" i="1" dirty="0" err="1"/>
              <a:t>Penguatan</a:t>
            </a:r>
            <a:r>
              <a:rPr lang="en-US" sz="1050" i="1" dirty="0"/>
              <a:t> </a:t>
            </a:r>
            <a:r>
              <a:rPr lang="en-US" sz="1050" i="1" dirty="0" err="1"/>
              <a:t>Risbang</a:t>
            </a:r>
            <a:r>
              <a:rPr lang="en-US" sz="1050" i="1" dirty="0"/>
              <a:t>,  </a:t>
            </a:r>
            <a:r>
              <a:rPr lang="en-US" sz="1050" i="1" dirty="0" err="1"/>
              <a:t>tahun</a:t>
            </a:r>
            <a:r>
              <a:rPr lang="en-US" sz="1050" i="1" dirty="0"/>
              <a:t> 2017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0201" y="5178464"/>
            <a:ext cx="2992240" cy="400110"/>
          </a:xfrm>
          <a:prstGeom prst="rect">
            <a:avLst/>
          </a:prstGeom>
          <a:solidFill>
            <a:srgbClr val="00FA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PERM 14/2016 NEG LIST</a:t>
            </a:r>
            <a:endParaRPr lang="en-US" sz="700" dirty="0"/>
          </a:p>
        </p:txBody>
      </p:sp>
      <p:sp>
        <p:nvSpPr>
          <p:cNvPr id="20" name="TextBox 19"/>
          <p:cNvSpPr txBox="1"/>
          <p:nvPr/>
        </p:nvSpPr>
        <p:spPr>
          <a:xfrm>
            <a:off x="7467601" y="2827983"/>
            <a:ext cx="298622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PERMEN RISTEK DIKTI 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17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48" y="-297712"/>
            <a:ext cx="4675746" cy="747725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454721" y="3695036"/>
            <a:ext cx="1308802" cy="531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798079" y="3175371"/>
            <a:ext cx="1727791" cy="94363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r>
              <a:rPr lang="en-US" dirty="0"/>
              <a:t>Books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90392" y="4509120"/>
            <a:ext cx="1953844" cy="886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190309" y="4260141"/>
            <a:ext cx="1647161" cy="108363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r>
              <a:rPr lang="en-US" dirty="0"/>
              <a:t>Intellectual Property Right</a:t>
            </a:r>
          </a:p>
        </p:txBody>
      </p:sp>
      <p:sp>
        <p:nvSpPr>
          <p:cNvPr id="9" name="Isosceles Triangle 13"/>
          <p:cNvSpPr/>
          <p:nvPr/>
        </p:nvSpPr>
        <p:spPr>
          <a:xfrm rot="12041857">
            <a:off x="5763430" y="657589"/>
            <a:ext cx="722017" cy="498308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36967" y="234468"/>
            <a:ext cx="4506340" cy="6722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234" tIns="20117" rIns="40234" bIns="20117" rtlCol="0" anchor="ctr"/>
          <a:lstStyle/>
          <a:p>
            <a:pPr algn="ctr" defTabSz="226314">
              <a:defRPr/>
            </a:pPr>
            <a:r>
              <a:rPr lang="en-ID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SINTA SEBAGAI INDIKATOR PRODUKTIVITAS RISET</a:t>
            </a:r>
            <a:endParaRPr lang="en-US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7471" y="4869709"/>
            <a:ext cx="1235305" cy="10338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60425" y="2519281"/>
            <a:ext cx="1244407" cy="11757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739572" y="1408422"/>
            <a:ext cx="2650996" cy="348403"/>
          </a:xfrm>
          <a:prstGeom prst="rect">
            <a:avLst/>
          </a:prstGeom>
          <a:noFill/>
        </p:spPr>
        <p:txBody>
          <a:bodyPr wrap="none" lIns="40234" tIns="20117" rIns="40234" bIns="20117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SINTA IS GOING GLOBAL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67314" y="2366091"/>
            <a:ext cx="1572258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798078" y="2047997"/>
            <a:ext cx="1902577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rgbClr val="FF0000"/>
                </a:solidFill>
              </a:rPr>
              <a:t>Pengabdian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Masyarakat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1454</TotalTime>
  <Words>1726</Words>
  <Application>Microsoft Office PowerPoint</Application>
  <PresentationFormat>Widescreen</PresentationFormat>
  <Paragraphs>567</Paragraphs>
  <Slides>32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4" baseType="lpstr">
      <vt:lpstr>MS PGothic</vt:lpstr>
      <vt:lpstr>Agency FB</vt:lpstr>
      <vt:lpstr>Aharoni</vt:lpstr>
      <vt:lpstr>Arial</vt:lpstr>
      <vt:lpstr>Arial Narrow</vt:lpstr>
      <vt:lpstr>Arial Rounded MT Bold</vt:lpstr>
      <vt:lpstr>Berlin Sans FB</vt:lpstr>
      <vt:lpstr>BlamDude BB</vt:lpstr>
      <vt:lpstr>Calibri</vt:lpstr>
      <vt:lpstr>Calibri Light</vt:lpstr>
      <vt:lpstr>Carbon Bl</vt:lpstr>
      <vt:lpstr>Chalkduster</vt:lpstr>
      <vt:lpstr>Kozuka Gothic Pro L</vt:lpstr>
      <vt:lpstr>Lato Light</vt:lpstr>
      <vt:lpstr>Lato Regular</vt:lpstr>
      <vt:lpstr>Open Sans Light</vt:lpstr>
      <vt:lpstr>Oswald</vt:lpstr>
      <vt:lpstr>Times New Roman</vt:lpstr>
      <vt:lpstr>TimesNewRomanPSMT</vt:lpstr>
      <vt:lpstr>Wingdings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Grading Jurnal Elektronik menggunakan aplikasi Arjuna dan akan Terindeks Sinta</vt:lpstr>
      <vt:lpstr>DASAR PENELITIAN BERBASIS OUTPUT</vt:lpstr>
      <vt:lpstr>PowerPoint Presentation</vt:lpstr>
      <vt:lpstr>PowerPoint Presentation</vt:lpstr>
      <vt:lpstr>PENYELENGGARA</vt:lpstr>
      <vt:lpstr>PENELITIAN YANG DITETAPKAN SECARA PENUGASAN</vt:lpstr>
      <vt:lpstr>PowerPoint Presentation</vt:lpstr>
      <vt:lpstr>ANGGARAN</vt:lpstr>
      <vt:lpstr>KONTRAK TAHUN JAMAK</vt:lpstr>
      <vt:lpstr>PELAKSANAAN PENELITIAN</vt:lpstr>
      <vt:lpstr>KEGAGALAN PENELITIAN</vt:lpstr>
      <vt:lpstr>SANKSI ADMINISTRATIF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SUBSTANSI PENELITIAN</vt:lpstr>
      <vt:lpstr>PROSES PENILAIAN KINERJA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 subekti</dc:creator>
  <cp:lastModifiedBy>DITLITABMAS</cp:lastModifiedBy>
  <cp:revision>638</cp:revision>
  <dcterms:created xsi:type="dcterms:W3CDTF">2016-02-23T10:54:00Z</dcterms:created>
  <dcterms:modified xsi:type="dcterms:W3CDTF">2018-10-24T15:56:04Z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